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97" r:id="rId5"/>
    <p:sldId id="260" r:id="rId6"/>
    <p:sldId id="261" r:id="rId7"/>
    <p:sldId id="262" r:id="rId8"/>
    <p:sldId id="263" r:id="rId9"/>
    <p:sldId id="265"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9" r:id="rId25"/>
    <p:sldId id="289" r:id="rId26"/>
    <p:sldId id="291" r:id="rId27"/>
    <p:sldId id="292" r:id="rId28"/>
    <p:sldId id="294" r:id="rId29"/>
    <p:sldId id="295" r:id="rId30"/>
    <p:sldId id="296"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Perioperative complications</c:v>
                </c:pt>
              </c:strCache>
            </c:strRef>
          </c:tx>
          <c:spPr>
            <a:solidFill>
              <a:srgbClr val="FFFF00"/>
            </a:solidFill>
          </c:spPr>
          <c:invertIfNegative val="0"/>
          <c:cat>
            <c:strRef>
              <c:f>Sheet1!$A$2:$A$3</c:f>
              <c:strCache>
                <c:ptCount val="2"/>
                <c:pt idx="0">
                  <c:v>No alpha-blocker</c:v>
                </c:pt>
                <c:pt idx="1">
                  <c:v>Alpha-blocker</c:v>
                </c:pt>
              </c:strCache>
            </c:strRef>
          </c:cat>
          <c:val>
            <c:numRef>
              <c:f>Sheet1!$B$2:$B$3</c:f>
              <c:numCache>
                <c:formatCode>General</c:formatCode>
                <c:ptCount val="2"/>
                <c:pt idx="0">
                  <c:v>69</c:v>
                </c:pt>
                <c:pt idx="1">
                  <c:v>3</c:v>
                </c:pt>
              </c:numCache>
            </c:numRef>
          </c:val>
          <c:extLst>
            <c:ext xmlns:c16="http://schemas.microsoft.com/office/drawing/2014/chart" uri="{C3380CC4-5D6E-409C-BE32-E72D297353CC}">
              <c16:uniqueId val="{00000000-30F6-400C-8F80-90B3E42A1CBE}"/>
            </c:ext>
          </c:extLst>
        </c:ser>
        <c:dLbls>
          <c:showLegendKey val="0"/>
          <c:showVal val="0"/>
          <c:showCatName val="0"/>
          <c:showSerName val="0"/>
          <c:showPercent val="0"/>
          <c:showBubbleSize val="0"/>
        </c:dLbls>
        <c:gapWidth val="150"/>
        <c:axId val="85206144"/>
        <c:axId val="85207680"/>
      </c:barChart>
      <c:catAx>
        <c:axId val="85206144"/>
        <c:scaling>
          <c:orientation val="minMax"/>
        </c:scaling>
        <c:delete val="0"/>
        <c:axPos val="b"/>
        <c:numFmt formatCode="General" sourceLinked="0"/>
        <c:majorTickMark val="out"/>
        <c:minorTickMark val="none"/>
        <c:tickLblPos val="nextTo"/>
        <c:crossAx val="85207680"/>
        <c:crosses val="autoZero"/>
        <c:auto val="1"/>
        <c:lblAlgn val="ctr"/>
        <c:lblOffset val="100"/>
        <c:noMultiLvlLbl val="0"/>
      </c:catAx>
      <c:valAx>
        <c:axId val="85207680"/>
        <c:scaling>
          <c:orientation val="minMax"/>
        </c:scaling>
        <c:delete val="0"/>
        <c:axPos val="l"/>
        <c:majorGridlines/>
        <c:numFmt formatCode="General" sourceLinked="1"/>
        <c:majorTickMark val="out"/>
        <c:minorTickMark val="none"/>
        <c:tickLblPos val="nextTo"/>
        <c:crossAx val="852061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4CD3C-3877-449E-ACA8-A1DFF64FB345}" type="datetimeFigureOut">
              <a:rPr lang="en-US" smtClean="0"/>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3F852-3B28-4290-8A7E-9D364F6495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52B999-784D-4ED7-8E43-ECA752E7B795}" type="slidenum">
              <a:rPr lang="en-US">
                <a:latin typeface="Arial" pitchFamily="34" charset="0"/>
              </a:rPr>
              <a:pPr/>
              <a:t>3</a:t>
            </a:fld>
            <a:endParaRPr lang="en-US" dirty="0">
              <a:latin typeface="Arial" pitchFamily="34" charset="0"/>
            </a:endParaRPr>
          </a:p>
        </p:txBody>
      </p:sp>
      <p:sp>
        <p:nvSpPr>
          <p:cNvPr id="26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87413"/>
            <a:fld id="{130B7EE9-1AF3-4D57-BCFE-227881E935D5}" type="slidenum">
              <a:rPr lang="en-US" sz="1200">
                <a:ea typeface="ＭＳ Ｐゴシック" pitchFamily="34" charset="-128"/>
              </a:rPr>
              <a:pPr algn="r" defTabSz="887413"/>
              <a:t>3</a:t>
            </a:fld>
            <a:endParaRPr lang="en-US" sz="1200" dirty="0">
              <a:ea typeface="ＭＳ Ｐゴシック" pitchFamily="34" charset="-128"/>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lIns="91430" tIns="45715" rIns="91430" bIns="45715"/>
          <a:lstStyle/>
          <a:p>
            <a:pPr eaLnBrk="1" hangingPunct="1"/>
            <a:endParaRPr 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8ED88A5-9E7B-4616-B193-C9D2ADB1D2AB}" type="slidenum">
              <a:rPr lang="en-US">
                <a:latin typeface="Arial" pitchFamily="34" charset="0"/>
              </a:rPr>
              <a:pPr/>
              <a:t>5</a:t>
            </a:fld>
            <a:endParaRPr lang="en-US">
              <a:latin typeface="Arial" pitchFamily="34" charset="0"/>
            </a:endParaRPr>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87413"/>
            <a:fld id="{72C00185-A2B9-42BE-864C-7571DD97F01D}" type="slidenum">
              <a:rPr lang="en-US" sz="1200">
                <a:ea typeface="ＭＳ Ｐゴシック" pitchFamily="34" charset="-128"/>
              </a:rPr>
              <a:pPr algn="r" defTabSz="887413"/>
              <a:t>5</a:t>
            </a:fld>
            <a:endParaRPr lang="en-US" sz="1200">
              <a:ea typeface="ＭＳ Ｐゴシック" pitchFamily="34" charset="-128"/>
            </a:endParaRPr>
          </a:p>
        </p:txBody>
      </p:sp>
      <p:sp>
        <p:nvSpPr>
          <p:cNvPr id="27652" name="Rectangle 2"/>
          <p:cNvSpPr>
            <a:spLocks noGrp="1" noRot="1" noChangeAspect="1" noChangeArrowheads="1" noTextEdit="1"/>
          </p:cNvSpPr>
          <p:nvPr>
            <p:ph type="sldImg"/>
          </p:nvPr>
        </p:nvSpPr>
        <p:spPr>
          <a:xfrm>
            <a:off x="1157288" y="681038"/>
            <a:ext cx="4545012" cy="3408362"/>
          </a:xfrm>
          <a:ln/>
        </p:spPr>
      </p:sp>
      <p:sp>
        <p:nvSpPr>
          <p:cNvPr id="27653" name="Rectangle 3"/>
          <p:cNvSpPr>
            <a:spLocks noGrp="1" noChangeArrowheads="1"/>
          </p:cNvSpPr>
          <p:nvPr>
            <p:ph type="body" idx="1"/>
          </p:nvPr>
        </p:nvSpPr>
        <p:spPr>
          <a:xfrm>
            <a:off x="914400" y="4316413"/>
            <a:ext cx="5029200" cy="4167187"/>
          </a:xfrm>
          <a:noFill/>
          <a:ln/>
        </p:spPr>
        <p:txBody>
          <a:bodyPr lIns="91430" tIns="45715" rIns="91430" bIns="45715"/>
          <a:lstStyle/>
          <a:p>
            <a:pPr eaLnBrk="1" hangingPunct="1"/>
            <a:endParaRPr lang="es-CO">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7565F40-6C1C-44C5-9769-EB1B58C2AAE9}" type="slidenum">
              <a:rPr lang="en-US">
                <a:latin typeface="Arial" pitchFamily="34" charset="0"/>
              </a:rPr>
              <a:pPr/>
              <a:t>7</a:t>
            </a:fld>
            <a:endParaRPr lang="en-US">
              <a:latin typeface="Arial" pitchFamily="34" charset="0"/>
            </a:endParaRPr>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5" rIns="91430" bIns="45715" anchor="b"/>
          <a:lstStyle/>
          <a:p>
            <a:pPr algn="r" defTabSz="887413"/>
            <a:fld id="{3FA60036-879D-45A8-976E-751994328E6A}" type="slidenum">
              <a:rPr lang="en-US" sz="1200">
                <a:ea typeface="ＭＳ Ｐゴシック" pitchFamily="34" charset="-128"/>
              </a:rPr>
              <a:pPr algn="r" defTabSz="887413"/>
              <a:t>7</a:t>
            </a:fld>
            <a:endParaRPr lang="en-US" sz="1200">
              <a:ea typeface="ＭＳ Ｐゴシック" pitchFamily="34" charset="-128"/>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lIns="91430" tIns="45715" rIns="91430" bIns="45715"/>
          <a:lstStyle/>
          <a:p>
            <a:pPr eaLnBrk="1" hangingPunct="1"/>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F7CA-5DF2-4D83-9CB5-415689882386}" type="slidenum">
              <a:rPr lang="es-CO"/>
              <a:pPr/>
              <a:t>11</a:t>
            </a:fld>
            <a:endParaRPr lang="es-CO"/>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9A54E0-03C2-437D-8884-598A5C1B33B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4E2B47-296D-47AF-B04B-1607FC382FF5}"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2B47-296D-47AF-B04B-1607FC382FF5}"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2B47-296D-47AF-B04B-1607FC382FF5}"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2B47-296D-47AF-B04B-1607FC382FF5}"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E2B47-296D-47AF-B04B-1607FC382FF5}" type="datetimeFigureOut">
              <a:rPr lang="en-US" smtClean="0"/>
              <a:pPr/>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E2B47-296D-47AF-B04B-1607FC382FF5}"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E2B47-296D-47AF-B04B-1607FC382FF5}" type="datetimeFigureOut">
              <a:rPr lang="en-US" smtClean="0"/>
              <a:pPr/>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E2B47-296D-47AF-B04B-1607FC382FF5}" type="datetimeFigureOut">
              <a:rPr lang="en-US" smtClean="0"/>
              <a:pPr/>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E2B47-296D-47AF-B04B-1607FC382FF5}" type="datetimeFigureOut">
              <a:rPr lang="en-US" smtClean="0"/>
              <a:pPr/>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E2B47-296D-47AF-B04B-1607FC382FF5}"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E2B47-296D-47AF-B04B-1607FC382FF5}" type="datetimeFigureOut">
              <a:rPr lang="en-US" smtClean="0"/>
              <a:pPr/>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FED2C-6D57-43AD-8EE4-E00166B23D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E2B47-296D-47AF-B04B-1607FC382FF5}" type="datetimeFigureOut">
              <a:rPr lang="en-US" smtClean="0"/>
              <a:pPr/>
              <a:t>7/29/2020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FED2C-6D57-43AD-8EE4-E00166B23D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4800" dirty="0"/>
              <a:t>Pheochromocytoma and Paraganglioma</a:t>
            </a:r>
          </a:p>
        </p:txBody>
      </p:sp>
      <p:sp>
        <p:nvSpPr>
          <p:cNvPr id="3" name="Subtitle 2"/>
          <p:cNvSpPr>
            <a:spLocks noGrp="1"/>
          </p:cNvSpPr>
          <p:nvPr>
            <p:ph type="subTitle" idx="1"/>
          </p:nvPr>
        </p:nvSpPr>
        <p:spPr/>
        <p:txBody>
          <a:bodyPr>
            <a:noAutofit/>
          </a:bodyPr>
          <a:lstStyle/>
          <a:p>
            <a:r>
              <a:rPr lang="en-US" sz="2000" dirty="0"/>
              <a:t>Management of Hormonal Manifestations</a:t>
            </a:r>
          </a:p>
          <a:p>
            <a:r>
              <a:rPr lang="en-US" sz="2000" dirty="0"/>
              <a:t>Camilo Jimenez Vasquez</a:t>
            </a:r>
          </a:p>
          <a:p>
            <a:r>
              <a:rPr lang="en-US" sz="2000" dirty="0"/>
              <a:t>Professor</a:t>
            </a:r>
          </a:p>
          <a:p>
            <a:r>
              <a:rPr lang="en-US" sz="2000" dirty="0"/>
              <a:t>Department of Endocrine Neoplasia and Hormonal Disorders </a:t>
            </a:r>
          </a:p>
          <a:p>
            <a:r>
              <a:rPr lang="en-US" sz="2000" dirty="0"/>
              <a:t>The University of Texas MD Anderson Cancer Center</a:t>
            </a:r>
          </a:p>
        </p:txBody>
      </p:sp>
      <p:cxnSp>
        <p:nvCxnSpPr>
          <p:cNvPr id="4" name="Straight Connector 3"/>
          <p:cNvCxnSpPr/>
          <p:nvPr/>
        </p:nvCxnSpPr>
        <p:spPr>
          <a:xfrm>
            <a:off x="0" y="3733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Prevention of complications</a:t>
            </a:r>
          </a:p>
        </p:txBody>
      </p:sp>
      <p:sp>
        <p:nvSpPr>
          <p:cNvPr id="5" name="Subtitle 4"/>
          <p:cNvSpPr>
            <a:spLocks noGrp="1"/>
          </p:cNvSpPr>
          <p:nvPr>
            <p:ph type="subTitle" idx="1"/>
          </p:nvPr>
        </p:nvSpPr>
        <p:spPr/>
        <p:txBody>
          <a:bodyPr/>
          <a:lstStyle/>
          <a:p>
            <a:endParaRPr lang="en-US"/>
          </a:p>
        </p:txBody>
      </p:sp>
      <p:cxnSp>
        <p:nvCxnSpPr>
          <p:cNvPr id="6" name="Straight Connector 5"/>
          <p:cNvCxnSpPr/>
          <p:nvPr/>
        </p:nvCxnSpPr>
        <p:spPr>
          <a:xfrm>
            <a:off x="0" y="3352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endParaRPr lang="en-US"/>
          </a:p>
        </p:txBody>
      </p:sp>
      <p:pic>
        <p:nvPicPr>
          <p:cNvPr id="4099" name="Picture 3" descr="vhl"/>
          <p:cNvPicPr>
            <a:picLocks noChangeAspect="1" noChangeArrowheads="1"/>
          </p:cNvPicPr>
          <p:nvPr/>
        </p:nvPicPr>
        <p:blipFill>
          <a:blip r:embed="rId3" cstate="print"/>
          <a:srcRect/>
          <a:stretch>
            <a:fillRect/>
          </a:stretch>
        </p:blipFill>
        <p:spPr bwMode="auto">
          <a:xfrm>
            <a:off x="-1495425" y="-261938"/>
            <a:ext cx="12134850" cy="7381876"/>
          </a:xfrm>
          <a:prstGeom prst="rect">
            <a:avLst/>
          </a:prstGeom>
          <a:noFill/>
        </p:spPr>
      </p:pic>
      <p:sp>
        <p:nvSpPr>
          <p:cNvPr id="4100" name="Rectangle 4"/>
          <p:cNvSpPr>
            <a:spLocks noChangeArrowheads="1"/>
          </p:cNvSpPr>
          <p:nvPr/>
        </p:nvSpPr>
        <p:spPr bwMode="auto">
          <a:xfrm>
            <a:off x="9067800" y="-228600"/>
            <a:ext cx="1524000" cy="914400"/>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4101" name="Text Box 5"/>
          <p:cNvSpPr txBox="1">
            <a:spLocks noChangeArrowheads="1"/>
          </p:cNvSpPr>
          <p:nvPr/>
        </p:nvSpPr>
        <p:spPr bwMode="auto">
          <a:xfrm>
            <a:off x="76200" y="-25400"/>
            <a:ext cx="3147015" cy="1631216"/>
          </a:xfrm>
          <a:prstGeom prst="rect">
            <a:avLst/>
          </a:prstGeom>
          <a:solidFill>
            <a:srgbClr val="FFFF99"/>
          </a:solidFill>
          <a:ln w="9525">
            <a:solidFill>
              <a:srgbClr val="FF6600"/>
            </a:solidFill>
            <a:miter lim="800000"/>
            <a:headEnd/>
            <a:tailEnd/>
          </a:ln>
          <a:effectLst/>
        </p:spPr>
        <p:txBody>
          <a:bodyPr wrap="none">
            <a:spAutoFit/>
          </a:bodyPr>
          <a:lstStyle/>
          <a:p>
            <a:pPr eaLnBrk="0" hangingPunct="0"/>
            <a:r>
              <a:rPr lang="en-US" sz="2000" b="1" dirty="0">
                <a:solidFill>
                  <a:schemeClr val="bg2"/>
                </a:solidFill>
                <a:latin typeface="Tahoma" pitchFamily="34" charset="0"/>
              </a:rPr>
              <a:t>Back pain</a:t>
            </a:r>
          </a:p>
          <a:p>
            <a:pPr eaLnBrk="0" hangingPunct="0"/>
            <a:r>
              <a:rPr lang="en-US" sz="2000" b="1" dirty="0">
                <a:solidFill>
                  <a:schemeClr val="bg2"/>
                </a:solidFill>
                <a:latin typeface="Tahoma" pitchFamily="34" charset="0"/>
              </a:rPr>
              <a:t>Throbbing </a:t>
            </a:r>
            <a:r>
              <a:rPr lang="en-US" sz="2000" b="1" dirty="0" err="1">
                <a:solidFill>
                  <a:schemeClr val="bg2"/>
                </a:solidFill>
                <a:latin typeface="Tahoma" pitchFamily="34" charset="0"/>
              </a:rPr>
              <a:t>hedaches</a:t>
            </a:r>
            <a:endParaRPr lang="en-US" sz="2000" b="1" dirty="0">
              <a:solidFill>
                <a:schemeClr val="bg2"/>
              </a:solidFill>
              <a:latin typeface="Tahoma" pitchFamily="34" charset="0"/>
            </a:endParaRPr>
          </a:p>
          <a:p>
            <a:pPr eaLnBrk="0" hangingPunct="0"/>
            <a:r>
              <a:rPr lang="en-US" sz="2000" b="1" dirty="0">
                <a:solidFill>
                  <a:schemeClr val="bg2"/>
                </a:solidFill>
                <a:latin typeface="Tahoma" pitchFamily="34" charset="0"/>
              </a:rPr>
              <a:t>Diaphoresis</a:t>
            </a:r>
          </a:p>
          <a:p>
            <a:pPr eaLnBrk="0" hangingPunct="0"/>
            <a:r>
              <a:rPr lang="en-US" sz="2000" b="1" dirty="0">
                <a:solidFill>
                  <a:schemeClr val="bg2"/>
                </a:solidFill>
                <a:latin typeface="Tahoma" pitchFamily="34" charset="0"/>
              </a:rPr>
              <a:t>Palpitations</a:t>
            </a:r>
          </a:p>
          <a:p>
            <a:pPr eaLnBrk="0" hangingPunct="0"/>
            <a:r>
              <a:rPr lang="en-US" sz="2000" b="1" dirty="0">
                <a:solidFill>
                  <a:schemeClr val="bg2"/>
                </a:solidFill>
                <a:latin typeface="Tahoma" pitchFamily="34" charset="0"/>
              </a:rPr>
              <a:t>Blood pressure 137/65</a:t>
            </a:r>
          </a:p>
        </p:txBody>
      </p:sp>
      <p:sp>
        <p:nvSpPr>
          <p:cNvPr id="4102" name="Line 6"/>
          <p:cNvSpPr>
            <a:spLocks noChangeShapeType="1"/>
          </p:cNvSpPr>
          <p:nvPr/>
        </p:nvSpPr>
        <p:spPr bwMode="auto">
          <a:xfrm flipV="1">
            <a:off x="228600" y="3886200"/>
            <a:ext cx="3352800" cy="1752600"/>
          </a:xfrm>
          <a:prstGeom prst="line">
            <a:avLst/>
          </a:prstGeom>
          <a:noFill/>
          <a:ln w="76200">
            <a:solidFill>
              <a:srgbClr val="FFFF99"/>
            </a:solidFill>
            <a:round/>
            <a:headEnd/>
            <a:tailEnd type="triangle" w="med" len="med"/>
          </a:ln>
          <a:effectLst/>
        </p:spPr>
        <p:txBody>
          <a:bodyPr/>
          <a:lstStyle/>
          <a:p>
            <a:endParaRPr lang="en-US"/>
          </a:p>
        </p:txBody>
      </p:sp>
      <p:sp>
        <p:nvSpPr>
          <p:cNvPr id="4103" name="Text Box 7"/>
          <p:cNvSpPr txBox="1">
            <a:spLocks noChangeArrowheads="1"/>
          </p:cNvSpPr>
          <p:nvPr/>
        </p:nvSpPr>
        <p:spPr bwMode="auto">
          <a:xfrm>
            <a:off x="4038600" y="304800"/>
            <a:ext cx="5056192" cy="646331"/>
          </a:xfrm>
          <a:prstGeom prst="rect">
            <a:avLst/>
          </a:prstGeom>
          <a:solidFill>
            <a:srgbClr val="FFFF99"/>
          </a:solidFill>
          <a:ln w="9525">
            <a:solidFill>
              <a:srgbClr val="FF0000"/>
            </a:solidFill>
            <a:miter lim="800000"/>
            <a:headEnd/>
            <a:tailEnd/>
          </a:ln>
          <a:effectLst/>
        </p:spPr>
        <p:txBody>
          <a:bodyPr wrap="none">
            <a:spAutoFit/>
          </a:bodyPr>
          <a:lstStyle/>
          <a:p>
            <a:pPr eaLnBrk="0" hangingPunct="0"/>
            <a:r>
              <a:rPr lang="es-CO" b="1" dirty="0">
                <a:solidFill>
                  <a:schemeClr val="bg1"/>
                </a:solidFill>
                <a:latin typeface="Tahoma" pitchFamily="34" charset="0"/>
              </a:rPr>
              <a:t>Normetanephrines = 2300 NG/ML (&lt;400)</a:t>
            </a:r>
          </a:p>
          <a:p>
            <a:pPr eaLnBrk="0" hangingPunct="0"/>
            <a:r>
              <a:rPr lang="es-CO" b="1" dirty="0">
                <a:solidFill>
                  <a:schemeClr val="bg1"/>
                </a:solidFill>
                <a:latin typeface="Tahoma" pitchFamily="34" charset="0"/>
              </a:rPr>
              <a:t>Metanephrines are normal</a:t>
            </a:r>
          </a:p>
        </p:txBody>
      </p:sp>
      <p:sp>
        <p:nvSpPr>
          <p:cNvPr id="4104" name="Text Box 8"/>
          <p:cNvSpPr txBox="1">
            <a:spLocks noChangeArrowheads="1"/>
          </p:cNvSpPr>
          <p:nvPr/>
        </p:nvSpPr>
        <p:spPr bwMode="auto">
          <a:xfrm>
            <a:off x="6477000" y="5643563"/>
            <a:ext cx="2276475" cy="376237"/>
          </a:xfrm>
          <a:prstGeom prst="rect">
            <a:avLst/>
          </a:prstGeom>
          <a:solidFill>
            <a:srgbClr val="FFFF99"/>
          </a:solidFill>
          <a:ln w="9525">
            <a:solidFill>
              <a:srgbClr val="FF0000"/>
            </a:solidFill>
            <a:miter lim="800000"/>
            <a:headEnd/>
            <a:tailEnd/>
          </a:ln>
          <a:effectLst/>
        </p:spPr>
        <p:txBody>
          <a:bodyPr wrap="none">
            <a:spAutoFit/>
          </a:bodyPr>
          <a:lstStyle/>
          <a:p>
            <a:pPr eaLnBrk="0" hangingPunct="0"/>
            <a:r>
              <a:rPr lang="en-US" b="1">
                <a:solidFill>
                  <a:schemeClr val="bg1"/>
                </a:solidFill>
                <a:latin typeface="Tahoma" pitchFamily="34" charset="0"/>
              </a:rPr>
              <a:t>Von Hippel Lindau</a:t>
            </a:r>
          </a:p>
        </p:txBody>
      </p:sp>
      <p:sp>
        <p:nvSpPr>
          <p:cNvPr id="4105" name="Text Box 9"/>
          <p:cNvSpPr txBox="1">
            <a:spLocks noChangeArrowheads="1"/>
          </p:cNvSpPr>
          <p:nvPr/>
        </p:nvSpPr>
        <p:spPr bwMode="auto">
          <a:xfrm>
            <a:off x="-1006475" y="6280150"/>
            <a:ext cx="3462338" cy="366713"/>
          </a:xfrm>
          <a:prstGeom prst="rect">
            <a:avLst/>
          </a:prstGeom>
          <a:noFill/>
          <a:ln w="9525">
            <a:noFill/>
            <a:miter lim="800000"/>
            <a:headEnd/>
            <a:tailEnd/>
          </a:ln>
          <a:effectLst/>
        </p:spPr>
        <p:txBody>
          <a:bodyPr wrap="none">
            <a:spAutoFit/>
          </a:bodyPr>
          <a:lstStyle/>
          <a:p>
            <a:pPr eaLnBrk="0" hangingPunct="0"/>
            <a:r>
              <a:rPr lang="en-US">
                <a:solidFill>
                  <a:srgbClr val="FFFF00"/>
                </a:solidFill>
                <a:latin typeface="Tahoma" pitchFamily="34" charset="0"/>
              </a:rPr>
              <a:t>Rich, Cancer Investigation,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linds(horizont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a:t>Surgery may provoke a release of catecholamines</a:t>
            </a:r>
          </a:p>
        </p:txBody>
      </p:sp>
      <p:graphicFrame>
        <p:nvGraphicFramePr>
          <p:cNvPr id="5" name="Group 50"/>
          <p:cNvGraphicFramePr>
            <a:graphicFrameLocks/>
          </p:cNvGraphicFramePr>
          <p:nvPr/>
        </p:nvGraphicFramePr>
        <p:xfrm>
          <a:off x="304800" y="1447800"/>
          <a:ext cx="8534400" cy="5181599"/>
        </p:xfrm>
        <a:graphic>
          <a:graphicData uri="http://schemas.openxmlformats.org/drawingml/2006/table">
            <a:tbl>
              <a:tblPr/>
              <a:tblGrid>
                <a:gridCol w="2438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dirty="0">
                          <a:ln>
                            <a:noFill/>
                          </a:ln>
                          <a:solidFill>
                            <a:srgbClr val="F9FD51"/>
                          </a:solidFill>
                          <a:effectLst/>
                          <a:latin typeface="Arial" charset="0"/>
                        </a:rPr>
                        <a:t>Drugs/Procedure</a:t>
                      </a:r>
                    </a:p>
                  </a:txBody>
                  <a:tcPr horzOverflow="overflow">
                    <a:lnL>
                      <a:noFill/>
                    </a:lnL>
                    <a:lnR>
                      <a:noFill/>
                    </a:lnR>
                    <a:lnT w="12700" cap="flat" cmpd="sng" algn="ctr">
                      <a:solidFill>
                        <a:srgbClr val="F9FD5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rgbClr val="F9FD51"/>
                          </a:solidFill>
                          <a:effectLst/>
                          <a:latin typeface="Arial" charset="0"/>
                        </a:rPr>
                        <a:t>Details</a:t>
                      </a:r>
                    </a:p>
                  </a:txBody>
                  <a:tcPr horzOverflow="overflow">
                    <a:lnL>
                      <a:noFill/>
                    </a:lnL>
                    <a:lnR>
                      <a:noFill/>
                    </a:lnR>
                    <a:lnT w="12700" cap="flat" cmpd="sng" algn="ctr">
                      <a:solidFill>
                        <a:srgbClr val="F9FD5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rgbClr val="F9FD51"/>
                          </a:solidFill>
                          <a:effectLst/>
                          <a:latin typeface="Arial" charset="0"/>
                        </a:rPr>
                        <a:t>Procedure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dirty="0">
                          <a:ln>
                            <a:noFill/>
                          </a:ln>
                          <a:solidFill>
                            <a:schemeClr val="tx1"/>
                          </a:solidFill>
                          <a:effectLst/>
                          <a:latin typeface="Arial" charset="0"/>
                        </a:rPr>
                        <a:t>Mechanic intubation, peritoneal </a:t>
                      </a:r>
                      <a:r>
                        <a:rPr kumimoji="0" lang="en-US" sz="1800" b="0" i="0" u="none" strike="noStrike" cap="none" normalizeH="0" baseline="0" noProof="0" dirty="0" err="1">
                          <a:ln>
                            <a:noFill/>
                          </a:ln>
                          <a:solidFill>
                            <a:schemeClr val="tx1"/>
                          </a:solidFill>
                          <a:effectLst/>
                          <a:latin typeface="Arial" charset="0"/>
                        </a:rPr>
                        <a:t>insufflation</a:t>
                      </a:r>
                      <a:r>
                        <a:rPr kumimoji="0" lang="en-US" sz="1800" b="0" i="0" u="none" strike="noStrike" cap="none" normalizeH="0" baseline="0" noProof="0" dirty="0">
                          <a:ln>
                            <a:noFill/>
                          </a:ln>
                          <a:solidFill>
                            <a:schemeClr val="tx1"/>
                          </a:solidFill>
                          <a:effectLst/>
                          <a:latin typeface="Arial" charset="0"/>
                        </a:rPr>
                        <a:t>, tumor palpation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4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dirty="0">
                          <a:ln>
                            <a:noFill/>
                          </a:ln>
                          <a:solidFill>
                            <a:srgbClr val="F9FD51"/>
                          </a:solidFill>
                          <a:effectLst/>
                          <a:latin typeface="Arial" charset="0"/>
                        </a:rPr>
                        <a:t>Opiates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chemeClr val="tx1"/>
                          </a:solidFill>
                          <a:effectLst/>
                          <a:latin typeface="Arial" charset="0"/>
                        </a:rPr>
                        <a:t>Thiopental, nalbufine, meperidine, morphine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rgbClr val="F9FD51"/>
                          </a:solidFill>
                          <a:effectLst/>
                          <a:latin typeface="Arial" charset="0"/>
                        </a:rPr>
                        <a:t>Neuromuscular Blockers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chemeClr val="tx1"/>
                          </a:solidFill>
                          <a:effectLst/>
                          <a:latin typeface="Arial" charset="0"/>
                        </a:rPr>
                        <a:t>Tubocurare, succinilcoline, mevacurio, atracurio</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rgbClr val="F9FD51"/>
                          </a:solidFill>
                          <a:effectLst/>
                          <a:latin typeface="Arial" charset="0"/>
                        </a:rPr>
                        <a:t>Tranquilizers and antiemetics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chemeClr val="tx1"/>
                          </a:solidFill>
                          <a:effectLst/>
                          <a:latin typeface="Arial" charset="0"/>
                        </a:rPr>
                        <a:t>Metoclopramide, droperidol</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dirty="0" err="1">
                          <a:ln>
                            <a:noFill/>
                          </a:ln>
                          <a:solidFill>
                            <a:srgbClr val="F9FD51"/>
                          </a:solidFill>
                          <a:effectLst/>
                          <a:latin typeface="Arial" charset="0"/>
                        </a:rPr>
                        <a:t>Simpaticomimetics</a:t>
                      </a:r>
                      <a:endParaRPr kumimoji="0" lang="en-US" sz="1800" b="0" i="0" u="none" strike="noStrike" cap="none" normalizeH="0" baseline="0" noProof="0" dirty="0">
                        <a:ln>
                          <a:noFill/>
                        </a:ln>
                        <a:solidFill>
                          <a:srgbClr val="F9FD5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chemeClr val="tx1"/>
                          </a:solidFill>
                          <a:effectLst/>
                          <a:latin typeface="Arial" charset="0"/>
                        </a:rPr>
                        <a:t>Efedrine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a:ln>
                            <a:noFill/>
                          </a:ln>
                          <a:solidFill>
                            <a:srgbClr val="F9FD51"/>
                          </a:solidFill>
                          <a:effectLst/>
                          <a:latin typeface="Arial" charset="0"/>
                        </a:rPr>
                        <a:t>Vagolitics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F9FD5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noProof="0" dirty="0">
                          <a:ln>
                            <a:noFill/>
                          </a:ln>
                          <a:solidFill>
                            <a:schemeClr val="tx1"/>
                          </a:solidFill>
                          <a:effectLst/>
                          <a:latin typeface="Arial" charset="0"/>
                        </a:rPr>
                        <a:t>Atropine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F9FD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52400"/>
          <a:ext cx="8229600" cy="647192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dirty="0"/>
                        <a:t>Organ</a:t>
                      </a:r>
                    </a:p>
                  </a:txBody>
                  <a:tcPr/>
                </a:tc>
                <a:tc>
                  <a:txBody>
                    <a:bodyPr/>
                    <a:lstStyle/>
                    <a:p>
                      <a:pPr algn="ctr"/>
                      <a:r>
                        <a:rPr lang="en-US" dirty="0"/>
                        <a:t>Receptor</a:t>
                      </a:r>
                    </a:p>
                  </a:txBody>
                  <a:tcPr/>
                </a:tc>
                <a:tc>
                  <a:txBody>
                    <a:bodyPr/>
                    <a:lstStyle/>
                    <a:p>
                      <a:pPr algn="ctr"/>
                      <a:r>
                        <a:rPr lang="en-US" dirty="0"/>
                        <a:t>Physiological</a:t>
                      </a:r>
                      <a:r>
                        <a:rPr lang="en-US" baseline="0" dirty="0"/>
                        <a:t> </a:t>
                      </a:r>
                      <a:r>
                        <a:rPr lang="en-US" dirty="0"/>
                        <a:t>Effect</a:t>
                      </a:r>
                    </a:p>
                  </a:txBody>
                  <a:tcPr/>
                </a:tc>
                <a:tc>
                  <a:txBody>
                    <a:bodyPr/>
                    <a:lstStyle/>
                    <a:p>
                      <a:pPr algn="ctr"/>
                      <a:r>
                        <a:rPr lang="en-US" dirty="0"/>
                        <a:t>Symptom</a:t>
                      </a:r>
                    </a:p>
                  </a:txBody>
                  <a:tcPr/>
                </a:tc>
                <a:extLst>
                  <a:ext uri="{0D108BD9-81ED-4DB2-BD59-A6C34878D82A}">
                    <a16:rowId xmlns:a16="http://schemas.microsoft.com/office/drawing/2014/main" val="10000"/>
                  </a:ext>
                </a:extLst>
              </a:tr>
              <a:tr h="370840">
                <a:tc>
                  <a:txBody>
                    <a:bodyPr/>
                    <a:lstStyle/>
                    <a:p>
                      <a:r>
                        <a:rPr lang="en-US" b="1" dirty="0"/>
                        <a:t>Arterioles</a:t>
                      </a:r>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70840">
                <a:tc>
                  <a:txBody>
                    <a:bodyPr/>
                    <a:lstStyle/>
                    <a:p>
                      <a:pPr algn="ctr"/>
                      <a:r>
                        <a:rPr lang="en-US" dirty="0"/>
                        <a:t>Coronary</a:t>
                      </a:r>
                    </a:p>
                  </a:txBody>
                  <a:tcPr/>
                </a:tc>
                <a:tc>
                  <a:txBody>
                    <a:bodyPr/>
                    <a:lstStyle/>
                    <a:p>
                      <a:pPr algn="ctr"/>
                      <a:r>
                        <a:rPr lang="en-US" dirty="0"/>
                        <a:t>Alpha-1</a:t>
                      </a:r>
                    </a:p>
                  </a:txBody>
                  <a:tcPr/>
                </a:tc>
                <a:tc>
                  <a:txBody>
                    <a:bodyPr/>
                    <a:lstStyle/>
                    <a:p>
                      <a:pPr algn="ctr"/>
                      <a:r>
                        <a:rPr lang="en-US" dirty="0"/>
                        <a:t>Contraction</a:t>
                      </a:r>
                    </a:p>
                  </a:txBody>
                  <a:tcPr/>
                </a:tc>
                <a:tc>
                  <a:txBody>
                    <a:bodyPr/>
                    <a:lstStyle/>
                    <a:p>
                      <a:pPr algn="ctr"/>
                      <a:r>
                        <a:rPr lang="en-US" dirty="0"/>
                        <a:t>Angina</a:t>
                      </a:r>
                    </a:p>
                  </a:txBody>
                  <a:tcPr/>
                </a:tc>
                <a:extLst>
                  <a:ext uri="{0D108BD9-81ED-4DB2-BD59-A6C34878D82A}">
                    <a16:rowId xmlns:a16="http://schemas.microsoft.com/office/drawing/2014/main" val="10002"/>
                  </a:ext>
                </a:extLst>
              </a:tr>
              <a:tr h="370840">
                <a:tc>
                  <a:txBody>
                    <a:bodyPr/>
                    <a:lstStyle/>
                    <a:p>
                      <a:pPr algn="ctr"/>
                      <a:r>
                        <a:rPr lang="en-US" dirty="0"/>
                        <a:t>Skin and mucosa</a:t>
                      </a:r>
                    </a:p>
                  </a:txBody>
                  <a:tcPr/>
                </a:tc>
                <a:tc>
                  <a:txBody>
                    <a:bodyPr/>
                    <a:lstStyle/>
                    <a:p>
                      <a:pPr algn="ctr"/>
                      <a:r>
                        <a:rPr lang="en-US" dirty="0"/>
                        <a:t>Alpha-1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txBody>
                  <a:tcPr/>
                </a:tc>
                <a:tc>
                  <a:txBody>
                    <a:bodyPr/>
                    <a:lstStyle/>
                    <a:p>
                      <a:pPr algn="ctr"/>
                      <a:r>
                        <a:rPr lang="en-US" dirty="0"/>
                        <a:t>Pallor</a:t>
                      </a:r>
                    </a:p>
                  </a:txBody>
                  <a:tcPr/>
                </a:tc>
                <a:extLst>
                  <a:ext uri="{0D108BD9-81ED-4DB2-BD59-A6C34878D82A}">
                    <a16:rowId xmlns:a16="http://schemas.microsoft.com/office/drawing/2014/main" val="10003"/>
                  </a:ext>
                </a:extLst>
              </a:tr>
              <a:tr h="370840">
                <a:tc>
                  <a:txBody>
                    <a:bodyPr/>
                    <a:lstStyle/>
                    <a:p>
                      <a:pPr algn="ctr"/>
                      <a:r>
                        <a:rPr lang="en-US" dirty="0"/>
                        <a:t>Skeletal</a:t>
                      </a:r>
                      <a:r>
                        <a:rPr lang="en-US" baseline="0" dirty="0"/>
                        <a:t> muscle</a:t>
                      </a:r>
                      <a:endParaRPr lang="en-US" dirty="0"/>
                    </a:p>
                  </a:txBody>
                  <a:tcPr/>
                </a:tc>
                <a:tc>
                  <a:txBody>
                    <a:bodyPr/>
                    <a:lstStyle/>
                    <a:p>
                      <a:pPr algn="ctr"/>
                      <a:r>
                        <a:rPr lang="en-US" dirty="0"/>
                        <a:t>Alpha-1, Beta-2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r>
                        <a:rPr lang="en-US" baseline="0" dirty="0"/>
                        <a:t> dilation</a:t>
                      </a: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r>
                        <a:rPr lang="en-US" dirty="0"/>
                        <a:t>Cerebral</a:t>
                      </a:r>
                    </a:p>
                  </a:txBody>
                  <a:tcPr/>
                </a:tc>
                <a:tc>
                  <a:txBody>
                    <a:bodyPr/>
                    <a:lstStyle/>
                    <a:p>
                      <a:pPr algn="ctr"/>
                      <a:r>
                        <a:rPr lang="en-US" dirty="0"/>
                        <a:t>Alpha-1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txBody>
                  <a:tcPr/>
                </a:tc>
                <a:tc>
                  <a:txBody>
                    <a:bodyPr/>
                    <a:lstStyle/>
                    <a:p>
                      <a:pPr algn="ctr"/>
                      <a:r>
                        <a:rPr lang="en-US" dirty="0"/>
                        <a:t>Stroke</a:t>
                      </a:r>
                    </a:p>
                  </a:txBody>
                  <a:tcPr/>
                </a:tc>
                <a:extLst>
                  <a:ext uri="{0D108BD9-81ED-4DB2-BD59-A6C34878D82A}">
                    <a16:rowId xmlns:a16="http://schemas.microsoft.com/office/drawing/2014/main" val="10005"/>
                  </a:ext>
                </a:extLst>
              </a:tr>
              <a:tr h="370840">
                <a:tc>
                  <a:txBody>
                    <a:bodyPr/>
                    <a:lstStyle/>
                    <a:p>
                      <a:pPr algn="ctr"/>
                      <a:r>
                        <a:rPr lang="en-US" dirty="0"/>
                        <a:t>Pulmonary</a:t>
                      </a:r>
                    </a:p>
                  </a:txBody>
                  <a:tcPr/>
                </a:tc>
                <a:tc>
                  <a:txBody>
                    <a:bodyPr/>
                    <a:lstStyle/>
                    <a:p>
                      <a:pPr algn="ctr"/>
                      <a:r>
                        <a:rPr lang="en-US" dirty="0"/>
                        <a:t>Alpha-1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txBody>
                  <a:tcPr/>
                </a:tc>
                <a:tc>
                  <a:txBody>
                    <a:bodyPr/>
                    <a:lstStyle/>
                    <a:p>
                      <a:pPr algn="ctr"/>
                      <a:r>
                        <a:rPr lang="en-US" dirty="0"/>
                        <a:t>Pulmonary edema</a:t>
                      </a:r>
                    </a:p>
                  </a:txBody>
                  <a:tcPr/>
                </a:tc>
                <a:extLst>
                  <a:ext uri="{0D108BD9-81ED-4DB2-BD59-A6C34878D82A}">
                    <a16:rowId xmlns:a16="http://schemas.microsoft.com/office/drawing/2014/main" val="10006"/>
                  </a:ext>
                </a:extLst>
              </a:tr>
              <a:tr h="370840">
                <a:tc>
                  <a:txBody>
                    <a:bodyPr/>
                    <a:lstStyle/>
                    <a:p>
                      <a:pPr algn="ctr"/>
                      <a:r>
                        <a:rPr lang="en-US" dirty="0"/>
                        <a:t>Abdominal</a:t>
                      </a:r>
                      <a:r>
                        <a:rPr lang="en-US" baseline="0" dirty="0"/>
                        <a:t> Viscera</a:t>
                      </a:r>
                      <a:endParaRPr lang="en-US" dirty="0"/>
                    </a:p>
                  </a:txBody>
                  <a:tcPr/>
                </a:tc>
                <a:tc>
                  <a:txBody>
                    <a:bodyPr/>
                    <a:lstStyle/>
                    <a:p>
                      <a:pPr algn="ctr"/>
                      <a:r>
                        <a:rPr lang="en-US" dirty="0"/>
                        <a:t>Alpha-1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txBody>
                  <a:tcPr/>
                </a:tc>
                <a:tc>
                  <a:txBody>
                    <a:bodyPr/>
                    <a:lstStyle/>
                    <a:p>
                      <a:pPr algn="ctr"/>
                      <a:r>
                        <a:rPr lang="en-US" dirty="0"/>
                        <a:t>Intestinal ischemia</a:t>
                      </a:r>
                    </a:p>
                  </a:txBody>
                  <a:tcPr/>
                </a:tc>
                <a:extLst>
                  <a:ext uri="{0D108BD9-81ED-4DB2-BD59-A6C34878D82A}">
                    <a16:rowId xmlns:a16="http://schemas.microsoft.com/office/drawing/2014/main" val="10007"/>
                  </a:ext>
                </a:extLst>
              </a:tr>
              <a:tr h="370840">
                <a:tc>
                  <a:txBody>
                    <a:bodyPr/>
                    <a:lstStyle/>
                    <a:p>
                      <a:pPr algn="ctr"/>
                      <a:r>
                        <a:rPr lang="en-US" dirty="0"/>
                        <a:t>Renal</a:t>
                      </a:r>
                    </a:p>
                  </a:txBody>
                  <a:tcPr/>
                </a:tc>
                <a:tc>
                  <a:txBody>
                    <a:bodyPr/>
                    <a:lstStyle/>
                    <a:p>
                      <a:pPr algn="ctr"/>
                      <a:r>
                        <a:rPr lang="en-US" dirty="0"/>
                        <a:t>Alpha-1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txBody>
                  <a:tcPr/>
                </a:tc>
                <a:tc>
                  <a:txBody>
                    <a:bodyPr/>
                    <a:lstStyle/>
                    <a:p>
                      <a:pPr algn="ctr"/>
                      <a:r>
                        <a:rPr lang="en-US" dirty="0"/>
                        <a:t>Renal</a:t>
                      </a:r>
                      <a:r>
                        <a:rPr lang="en-US" baseline="0" dirty="0"/>
                        <a:t> failure</a:t>
                      </a:r>
                      <a:endParaRPr lang="en-US" dirty="0"/>
                    </a:p>
                  </a:txBody>
                  <a:tcPr/>
                </a:tc>
                <a:extLst>
                  <a:ext uri="{0D108BD9-81ED-4DB2-BD59-A6C34878D82A}">
                    <a16:rowId xmlns:a16="http://schemas.microsoft.com/office/drawing/2014/main" val="10008"/>
                  </a:ext>
                </a:extLst>
              </a:tr>
              <a:tr h="370840">
                <a:tc>
                  <a:txBody>
                    <a:bodyPr/>
                    <a:lstStyle/>
                    <a:p>
                      <a:r>
                        <a:rPr lang="en-US" b="1" dirty="0"/>
                        <a:t>Veins</a:t>
                      </a:r>
                    </a:p>
                  </a:txBody>
                  <a:tcPr/>
                </a:tc>
                <a:tc>
                  <a:txBody>
                    <a:bodyPr/>
                    <a:lstStyle/>
                    <a:p>
                      <a:pPr algn="ctr"/>
                      <a:r>
                        <a:rPr lang="en-US" dirty="0"/>
                        <a:t>Alpha-1, Beta-2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Contraction</a:t>
                      </a:r>
                    </a:p>
                    <a:p>
                      <a:pPr algn="ctr"/>
                      <a:r>
                        <a:rPr lang="en-US" dirty="0"/>
                        <a:t>dilation</a:t>
                      </a:r>
                    </a:p>
                  </a:txBody>
                  <a:tcPr/>
                </a:tc>
                <a:tc>
                  <a:txBody>
                    <a:bodyPr/>
                    <a:lstStyle/>
                    <a:p>
                      <a:pPr algn="ctr"/>
                      <a:r>
                        <a:rPr lang="en-US" dirty="0"/>
                        <a:t>Orthostatism</a:t>
                      </a:r>
                    </a:p>
                  </a:txBody>
                  <a:tcPr/>
                </a:tc>
                <a:extLst>
                  <a:ext uri="{0D108BD9-81ED-4DB2-BD59-A6C34878D82A}">
                    <a16:rowId xmlns:a16="http://schemas.microsoft.com/office/drawing/2014/main" val="10009"/>
                  </a:ext>
                </a:extLst>
              </a:tr>
              <a:tr h="370840">
                <a:tc>
                  <a:txBody>
                    <a:bodyPr/>
                    <a:lstStyle/>
                    <a:p>
                      <a:r>
                        <a:rPr lang="en-US" b="1" dirty="0"/>
                        <a:t>Heart</a:t>
                      </a: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10"/>
                  </a:ext>
                </a:extLst>
              </a:tr>
              <a:tr h="370840">
                <a:tc>
                  <a:txBody>
                    <a:bodyPr/>
                    <a:lstStyle/>
                    <a:p>
                      <a:pPr algn="ctr"/>
                      <a:r>
                        <a:rPr lang="en-US" dirty="0"/>
                        <a:t>SA node</a:t>
                      </a:r>
                    </a:p>
                  </a:txBody>
                  <a:tcPr/>
                </a:tc>
                <a:tc>
                  <a:txBody>
                    <a:bodyPr/>
                    <a:lstStyle/>
                    <a:p>
                      <a:pPr algn="ctr"/>
                      <a:r>
                        <a:rPr lang="en-US" dirty="0"/>
                        <a:t>Beta-1</a:t>
                      </a:r>
                    </a:p>
                  </a:txBody>
                  <a:tcPr/>
                </a:tc>
                <a:tc>
                  <a:txBody>
                    <a:bodyPr/>
                    <a:lstStyle/>
                    <a:p>
                      <a:pPr algn="ctr"/>
                      <a:r>
                        <a:rPr lang="en-US" dirty="0"/>
                        <a:t>⌂ Inotropism</a:t>
                      </a:r>
                    </a:p>
                  </a:txBody>
                  <a:tcPr/>
                </a:tc>
                <a:tc>
                  <a:txBody>
                    <a:bodyPr/>
                    <a:lstStyle/>
                    <a:p>
                      <a:pPr algn="ctr"/>
                      <a:r>
                        <a:rPr lang="en-US" dirty="0"/>
                        <a:t>Angina, arrhythmias</a:t>
                      </a:r>
                    </a:p>
                  </a:txBody>
                  <a:tcPr/>
                </a:tc>
                <a:extLst>
                  <a:ext uri="{0D108BD9-81ED-4DB2-BD59-A6C34878D82A}">
                    <a16:rowId xmlns:a16="http://schemas.microsoft.com/office/drawing/2014/main" val="10011"/>
                  </a:ext>
                </a:extLst>
              </a:tr>
              <a:tr h="370840">
                <a:tc>
                  <a:txBody>
                    <a:bodyPr/>
                    <a:lstStyle/>
                    <a:p>
                      <a:pPr algn="ctr"/>
                      <a:r>
                        <a:rPr lang="en-US" dirty="0"/>
                        <a:t>Atrium</a:t>
                      </a:r>
                    </a:p>
                  </a:txBody>
                  <a:tcPr/>
                </a:tc>
                <a:tc>
                  <a:txBody>
                    <a:bodyPr/>
                    <a:lstStyle/>
                    <a:p>
                      <a:pPr algn="ctr"/>
                      <a:r>
                        <a:rPr lang="en-US" dirty="0"/>
                        <a:t>Beta-1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Inotropism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Angina, arrhythmias</a:t>
                      </a:r>
                    </a:p>
                  </a:txBody>
                  <a:tcPr/>
                </a:tc>
                <a:extLst>
                  <a:ext uri="{0D108BD9-81ED-4DB2-BD59-A6C34878D82A}">
                    <a16:rowId xmlns:a16="http://schemas.microsoft.com/office/drawing/2014/main" val="10012"/>
                  </a:ext>
                </a:extLst>
              </a:tr>
              <a:tr h="370840">
                <a:tc>
                  <a:txBody>
                    <a:bodyPr/>
                    <a:lstStyle/>
                    <a:p>
                      <a:pPr algn="ctr"/>
                      <a:r>
                        <a:rPr lang="en-US" dirty="0"/>
                        <a:t>AV node</a:t>
                      </a:r>
                    </a:p>
                  </a:txBody>
                  <a:tcPr/>
                </a:tc>
                <a:tc>
                  <a:txBody>
                    <a:bodyPr/>
                    <a:lstStyle/>
                    <a:p>
                      <a:pPr algn="ctr"/>
                      <a:r>
                        <a:rPr lang="en-US" dirty="0"/>
                        <a:t>Beta-1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Inotropism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Angina, arrhythmias</a:t>
                      </a:r>
                    </a:p>
                  </a:txBody>
                  <a:tcPr/>
                </a:tc>
                <a:extLst>
                  <a:ext uri="{0D108BD9-81ED-4DB2-BD59-A6C34878D82A}">
                    <a16:rowId xmlns:a16="http://schemas.microsoft.com/office/drawing/2014/main" val="10013"/>
                  </a:ext>
                </a:extLst>
              </a:tr>
              <a:tr h="370840">
                <a:tc>
                  <a:txBody>
                    <a:bodyPr/>
                    <a:lstStyle/>
                    <a:p>
                      <a:pPr algn="ctr"/>
                      <a:r>
                        <a:rPr lang="en-US" dirty="0"/>
                        <a:t>His-Purkinje</a:t>
                      </a:r>
                    </a:p>
                  </a:txBody>
                  <a:tcPr/>
                </a:tc>
                <a:tc>
                  <a:txBody>
                    <a:bodyPr/>
                    <a:lstStyle/>
                    <a:p>
                      <a:pPr algn="ctr"/>
                      <a:r>
                        <a:rPr lang="en-US" dirty="0"/>
                        <a:t>Beta-1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Inotropism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Angina, arrhythmias</a:t>
                      </a:r>
                    </a:p>
                  </a:txBody>
                  <a:tcPr/>
                </a:tc>
                <a:extLst>
                  <a:ext uri="{0D108BD9-81ED-4DB2-BD59-A6C34878D82A}">
                    <a16:rowId xmlns:a16="http://schemas.microsoft.com/office/drawing/2014/main" val="10014"/>
                  </a:ext>
                </a:extLst>
              </a:tr>
              <a:tr h="370840">
                <a:tc>
                  <a:txBody>
                    <a:bodyPr/>
                    <a:lstStyle/>
                    <a:p>
                      <a:pPr algn="ctr"/>
                      <a:r>
                        <a:rPr lang="en-US" dirty="0"/>
                        <a:t>Ventricle</a:t>
                      </a:r>
                    </a:p>
                  </a:txBody>
                  <a:tcPr/>
                </a:tc>
                <a:tc>
                  <a:txBody>
                    <a:bodyPr/>
                    <a:lstStyle/>
                    <a:p>
                      <a:pPr algn="ctr"/>
                      <a:r>
                        <a:rPr lang="en-US" dirty="0"/>
                        <a:t>Beta-1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Inotropism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Angina, arrhythmias</a:t>
                      </a:r>
                    </a:p>
                  </a:txBody>
                  <a:tcPr/>
                </a:tc>
                <a:extLst>
                  <a:ext uri="{0D108BD9-81ED-4DB2-BD59-A6C34878D82A}">
                    <a16:rowId xmlns:a16="http://schemas.microsoft.com/office/drawing/2014/main" val="10015"/>
                  </a:ext>
                </a:extLst>
              </a:tr>
            </a:tbl>
          </a:graphicData>
        </a:graphic>
      </p:graphicFrame>
      <p:sp>
        <p:nvSpPr>
          <p:cNvPr id="5" name="Oval 4"/>
          <p:cNvSpPr/>
          <p:nvPr/>
        </p:nvSpPr>
        <p:spPr>
          <a:xfrm>
            <a:off x="2819400" y="4419600"/>
            <a:ext cx="1524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48400" y="4419600"/>
            <a:ext cx="28194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609600"/>
            <a:ext cx="22098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609600"/>
            <a:ext cx="22098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alpha-blockage on surgical outcome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486400" y="6324600"/>
            <a:ext cx="3392467" cy="369332"/>
          </a:xfrm>
          <a:prstGeom prst="rect">
            <a:avLst/>
          </a:prstGeom>
          <a:noFill/>
        </p:spPr>
        <p:txBody>
          <a:bodyPr wrap="none" rtlCol="0">
            <a:spAutoFit/>
          </a:bodyPr>
          <a:lstStyle/>
          <a:p>
            <a:r>
              <a:rPr lang="en-US" dirty="0"/>
              <a:t>Goldstein, Annals of Surgery, 1999</a:t>
            </a:r>
          </a:p>
        </p:txBody>
      </p:sp>
      <p:cxnSp>
        <p:nvCxnSpPr>
          <p:cNvPr id="6" name="Straight Connector 5"/>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lstStyle/>
          <a:p>
            <a:r>
              <a:rPr lang="en-US" dirty="0"/>
              <a:t>How to choose the alpha-blocker?</a:t>
            </a:r>
          </a:p>
        </p:txBody>
      </p:sp>
      <p:sp>
        <p:nvSpPr>
          <p:cNvPr id="5" name="Subtitle 4"/>
          <p:cNvSpPr>
            <a:spLocks noGrp="1"/>
          </p:cNvSpPr>
          <p:nvPr>
            <p:ph type="subTitle" idx="1"/>
          </p:nvPr>
        </p:nvSpPr>
        <p:spPr/>
        <p:txBody>
          <a:bodyPr/>
          <a:lstStyle/>
          <a:p>
            <a:endParaRPr lang="en-US"/>
          </a:p>
        </p:txBody>
      </p:sp>
      <p:cxnSp>
        <p:nvCxnSpPr>
          <p:cNvPr id="6" name="Straight Connector 5"/>
          <p:cNvCxnSpPr/>
          <p:nvPr/>
        </p:nvCxnSpPr>
        <p:spPr>
          <a:xfrm>
            <a:off x="0" y="3276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nvPr>
        </p:nvGraphicFramePr>
        <p:xfrm>
          <a:off x="228600" y="731520"/>
          <a:ext cx="8686800" cy="5669280"/>
        </p:xfrm>
        <a:graphic>
          <a:graphicData uri="http://schemas.openxmlformats.org/drawingml/2006/table">
            <a:tbl>
              <a:tblPr firstRow="1" bandRow="1">
                <a:tableStyleId>{073A0DAA-6AF3-43AB-8588-CEC1D06C72B9}</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608667">
                  <a:extLst>
                    <a:ext uri="{9D8B030D-6E8A-4147-A177-3AD203B41FA5}">
                      <a16:colId xmlns:a16="http://schemas.microsoft.com/office/drawing/2014/main" val="20004"/>
                    </a:ext>
                  </a:extLst>
                </a:gridCol>
                <a:gridCol w="1286933">
                  <a:extLst>
                    <a:ext uri="{9D8B030D-6E8A-4147-A177-3AD203B41FA5}">
                      <a16:colId xmlns:a16="http://schemas.microsoft.com/office/drawing/2014/main" val="20005"/>
                    </a:ext>
                  </a:extLst>
                </a:gridCol>
              </a:tblGrid>
              <a:tr h="370840">
                <a:tc>
                  <a:txBody>
                    <a:bodyPr/>
                    <a:lstStyle/>
                    <a:p>
                      <a:pPr algn="ctr"/>
                      <a:r>
                        <a:rPr lang="en-US" dirty="0"/>
                        <a:t>Alpha-blocker</a:t>
                      </a:r>
                    </a:p>
                  </a:txBody>
                  <a:tcPr/>
                </a:tc>
                <a:tc>
                  <a:txBody>
                    <a:bodyPr/>
                    <a:lstStyle/>
                    <a:p>
                      <a:pPr algn="ctr"/>
                      <a:r>
                        <a:rPr lang="en-US" dirty="0"/>
                        <a:t>Type</a:t>
                      </a:r>
                    </a:p>
                  </a:txBody>
                  <a:tcPr/>
                </a:tc>
                <a:tc>
                  <a:txBody>
                    <a:bodyPr/>
                    <a:lstStyle/>
                    <a:p>
                      <a:pPr algn="ctr"/>
                      <a:r>
                        <a:rPr lang="en-US" dirty="0"/>
                        <a:t>Dosage</a:t>
                      </a:r>
                    </a:p>
                  </a:txBody>
                  <a:tcPr/>
                </a:tc>
                <a:tc>
                  <a:txBody>
                    <a:bodyPr/>
                    <a:lstStyle/>
                    <a:p>
                      <a:pPr algn="ctr"/>
                      <a:r>
                        <a:rPr lang="en-US" dirty="0"/>
                        <a:t>Half-life</a:t>
                      </a:r>
                    </a:p>
                  </a:txBody>
                  <a:tcPr/>
                </a:tc>
                <a:tc>
                  <a:txBody>
                    <a:bodyPr/>
                    <a:lstStyle/>
                    <a:p>
                      <a:pPr algn="ctr"/>
                      <a:r>
                        <a:rPr lang="en-US" dirty="0"/>
                        <a:t>Side effects</a:t>
                      </a:r>
                    </a:p>
                  </a:txBody>
                  <a:tcPr/>
                </a:tc>
                <a:tc>
                  <a:txBody>
                    <a:bodyPr/>
                    <a:lstStyle/>
                    <a:p>
                      <a:pPr algn="ctr"/>
                      <a:r>
                        <a:rPr lang="en-US" dirty="0"/>
                        <a:t>Availability/</a:t>
                      </a:r>
                      <a:r>
                        <a:rPr lang="en-US" baseline="0" dirty="0"/>
                        <a:t> Monthly </a:t>
                      </a:r>
                      <a:r>
                        <a:rPr lang="en-US" dirty="0"/>
                        <a:t>Price</a:t>
                      </a:r>
                    </a:p>
                  </a:txBody>
                  <a:tcPr/>
                </a:tc>
                <a:extLst>
                  <a:ext uri="{0D108BD9-81ED-4DB2-BD59-A6C34878D82A}">
                    <a16:rowId xmlns:a16="http://schemas.microsoft.com/office/drawing/2014/main" val="10000"/>
                  </a:ext>
                </a:extLst>
              </a:tr>
              <a:tr h="370840">
                <a:tc>
                  <a:txBody>
                    <a:bodyPr/>
                    <a:lstStyle/>
                    <a:p>
                      <a:pPr algn="ctr"/>
                      <a:r>
                        <a:rPr lang="en-US" dirty="0"/>
                        <a:t>Phenoxybenzamine</a:t>
                      </a:r>
                    </a:p>
                  </a:txBody>
                  <a:tcPr/>
                </a:tc>
                <a:tc>
                  <a:txBody>
                    <a:bodyPr/>
                    <a:lstStyle/>
                    <a:p>
                      <a:pPr algn="ctr"/>
                      <a:r>
                        <a:rPr lang="en-US" dirty="0"/>
                        <a:t>Non-selective,</a:t>
                      </a:r>
                      <a:r>
                        <a:rPr lang="en-US" baseline="0" dirty="0"/>
                        <a:t> non-c</a:t>
                      </a:r>
                      <a:r>
                        <a:rPr lang="en-US" dirty="0"/>
                        <a:t>ompetitive</a:t>
                      </a:r>
                    </a:p>
                  </a:txBody>
                  <a:tcPr/>
                </a:tc>
                <a:tc>
                  <a:txBody>
                    <a:bodyPr/>
                    <a:lstStyle/>
                    <a:p>
                      <a:pPr algn="ctr"/>
                      <a:r>
                        <a:rPr lang="en-US" dirty="0"/>
                        <a:t>10 – 140 mg/daily</a:t>
                      </a:r>
                    </a:p>
                  </a:txBody>
                  <a:tcPr/>
                </a:tc>
                <a:tc>
                  <a:txBody>
                    <a:bodyPr/>
                    <a:lstStyle/>
                    <a:p>
                      <a:pPr algn="ctr"/>
                      <a:r>
                        <a:rPr lang="en-US" dirty="0"/>
                        <a:t>10 days</a:t>
                      </a:r>
                    </a:p>
                  </a:txBody>
                  <a:tcPr/>
                </a:tc>
                <a:tc>
                  <a:txBody>
                    <a:bodyPr/>
                    <a:lstStyle/>
                    <a:p>
                      <a:pPr algn="ctr"/>
                      <a:r>
                        <a:rPr lang="en-US" dirty="0"/>
                        <a:t>POP persistent</a:t>
                      </a:r>
                      <a:r>
                        <a:rPr lang="en-US" baseline="0" dirty="0"/>
                        <a:t> </a:t>
                      </a:r>
                      <a:r>
                        <a:rPr lang="en-US" dirty="0"/>
                        <a:t>Hypotension,</a:t>
                      </a:r>
                      <a:r>
                        <a:rPr lang="en-US" baseline="0" dirty="0"/>
                        <a:t> reflex tachycardia, nasal congestion</a:t>
                      </a:r>
                    </a:p>
                    <a:p>
                      <a:pPr algn="ctr"/>
                      <a:r>
                        <a:rPr lang="en-US" baseline="0" dirty="0"/>
                        <a:t>Edema</a:t>
                      </a:r>
                      <a:endParaRPr lang="en-US" dirty="0"/>
                    </a:p>
                  </a:txBody>
                  <a:tcPr/>
                </a:tc>
                <a:tc>
                  <a:txBody>
                    <a:bodyPr/>
                    <a:lstStyle/>
                    <a:p>
                      <a:pPr algn="ctr"/>
                      <a:r>
                        <a:rPr lang="en-US" dirty="0"/>
                        <a:t>Difficult to get in many countries</a:t>
                      </a:r>
                    </a:p>
                    <a:p>
                      <a:pPr algn="ctr"/>
                      <a:r>
                        <a:rPr lang="en-US" dirty="0"/>
                        <a:t>US 61.00- 1500</a:t>
                      </a:r>
                    </a:p>
                  </a:txBody>
                  <a:tcPr/>
                </a:tc>
                <a:extLst>
                  <a:ext uri="{0D108BD9-81ED-4DB2-BD59-A6C34878D82A}">
                    <a16:rowId xmlns:a16="http://schemas.microsoft.com/office/drawing/2014/main" val="10001"/>
                  </a:ext>
                </a:extLst>
              </a:tr>
              <a:tr h="370840">
                <a:tc>
                  <a:txBody>
                    <a:bodyPr/>
                    <a:lstStyle/>
                    <a:p>
                      <a:pPr algn="ctr"/>
                      <a:r>
                        <a:rPr lang="en-US" dirty="0"/>
                        <a:t>Prazosin</a:t>
                      </a:r>
                    </a:p>
                  </a:txBody>
                  <a:tcPr/>
                </a:tc>
                <a:tc>
                  <a:txBody>
                    <a:bodyPr/>
                    <a:lstStyle/>
                    <a:p>
                      <a:pPr algn="ctr"/>
                      <a:r>
                        <a:rPr lang="en-US" dirty="0"/>
                        <a:t>Alpha-1 competitive</a:t>
                      </a:r>
                    </a:p>
                  </a:txBody>
                  <a:tcPr/>
                </a:tc>
                <a:tc>
                  <a:txBody>
                    <a:bodyPr/>
                    <a:lstStyle/>
                    <a:p>
                      <a:pPr algn="ctr"/>
                      <a:r>
                        <a:rPr lang="en-US" dirty="0"/>
                        <a:t>1-16 mg/daily</a:t>
                      </a:r>
                    </a:p>
                  </a:txBody>
                  <a:tcPr/>
                </a:tc>
                <a:tc>
                  <a:txBody>
                    <a:bodyPr/>
                    <a:lstStyle/>
                    <a:p>
                      <a:pPr algn="ctr"/>
                      <a:r>
                        <a:rPr lang="en-US" dirty="0"/>
                        <a:t>3- hours</a:t>
                      </a:r>
                    </a:p>
                  </a:txBody>
                  <a:tcPr/>
                </a:tc>
                <a:tc>
                  <a:txBody>
                    <a:bodyPr/>
                    <a:lstStyle/>
                    <a:p>
                      <a:pPr algn="ctr"/>
                      <a:r>
                        <a:rPr lang="en-US" dirty="0"/>
                        <a:t>Orthostatism,</a:t>
                      </a:r>
                      <a:r>
                        <a:rPr lang="en-US" baseline="0" dirty="0"/>
                        <a:t> tachycardia</a:t>
                      </a:r>
                      <a:endParaRPr lang="en-US" dirty="0"/>
                    </a:p>
                  </a:txBody>
                  <a:tcPr/>
                </a:tc>
                <a:tc>
                  <a:txBody>
                    <a:bodyPr/>
                    <a:lstStyle/>
                    <a:p>
                      <a:pPr algn="ctr"/>
                      <a:r>
                        <a:rPr lang="en-US" dirty="0"/>
                        <a:t>Easy to find/ US 13.00</a:t>
                      </a:r>
                    </a:p>
                  </a:txBody>
                  <a:tcPr/>
                </a:tc>
                <a:extLst>
                  <a:ext uri="{0D108BD9-81ED-4DB2-BD59-A6C34878D82A}">
                    <a16:rowId xmlns:a16="http://schemas.microsoft.com/office/drawing/2014/main" val="10002"/>
                  </a:ext>
                </a:extLst>
              </a:tr>
              <a:tr h="370840">
                <a:tc>
                  <a:txBody>
                    <a:bodyPr/>
                    <a:lstStyle/>
                    <a:p>
                      <a:pPr algn="ctr"/>
                      <a:r>
                        <a:rPr lang="en-US" dirty="0"/>
                        <a:t>Terazosin</a:t>
                      </a:r>
                    </a:p>
                  </a:txBody>
                  <a:tcPr/>
                </a:tc>
                <a:tc>
                  <a:txBody>
                    <a:bodyPr/>
                    <a:lstStyle/>
                    <a:p>
                      <a:pPr algn="ctr"/>
                      <a:r>
                        <a:rPr lang="en-US" dirty="0"/>
                        <a:t>Alpha-1</a:t>
                      </a:r>
                    </a:p>
                    <a:p>
                      <a:pPr algn="ctr"/>
                      <a:r>
                        <a:rPr lang="en-US" dirty="0"/>
                        <a:t>Competitive</a:t>
                      </a:r>
                    </a:p>
                  </a:txBody>
                  <a:tcPr/>
                </a:tc>
                <a:tc>
                  <a:txBody>
                    <a:bodyPr/>
                    <a:lstStyle/>
                    <a:p>
                      <a:pPr algn="ctr"/>
                      <a:r>
                        <a:rPr lang="en-US" dirty="0"/>
                        <a:t>1-48 mg daily</a:t>
                      </a:r>
                    </a:p>
                  </a:txBody>
                  <a:tcPr/>
                </a:tc>
                <a:tc>
                  <a:txBody>
                    <a:bodyPr/>
                    <a:lstStyle/>
                    <a:p>
                      <a:pPr algn="ctr"/>
                      <a:r>
                        <a:rPr lang="en-US" dirty="0"/>
                        <a:t>24 hours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Orthostatism,</a:t>
                      </a:r>
                      <a:r>
                        <a:rPr lang="en-US" baseline="0" dirty="0"/>
                        <a:t> tachycardia</a:t>
                      </a:r>
                      <a:endParaRPr lang="en-US" dirty="0"/>
                    </a:p>
                  </a:txBody>
                  <a:tcPr/>
                </a:tc>
                <a:tc>
                  <a:txBody>
                    <a:bodyPr/>
                    <a:lstStyle/>
                    <a:p>
                      <a:pPr algn="ctr"/>
                      <a:r>
                        <a:rPr lang="en-US" dirty="0"/>
                        <a:t>Easy to find/US 4.00</a:t>
                      </a:r>
                    </a:p>
                  </a:txBody>
                  <a:tcPr/>
                </a:tc>
                <a:extLst>
                  <a:ext uri="{0D108BD9-81ED-4DB2-BD59-A6C34878D82A}">
                    <a16:rowId xmlns:a16="http://schemas.microsoft.com/office/drawing/2014/main" val="10003"/>
                  </a:ext>
                </a:extLst>
              </a:tr>
              <a:tr h="370840">
                <a:tc>
                  <a:txBody>
                    <a:bodyPr/>
                    <a:lstStyle/>
                    <a:p>
                      <a:pPr algn="ctr"/>
                      <a:r>
                        <a:rPr lang="en-US" dirty="0"/>
                        <a:t>Doxazosin</a:t>
                      </a:r>
                    </a:p>
                  </a:txBody>
                  <a:tcPr/>
                </a:tc>
                <a:tc>
                  <a:txBody>
                    <a:bodyPr/>
                    <a:lstStyle/>
                    <a:p>
                      <a:pPr algn="ctr"/>
                      <a:r>
                        <a:rPr lang="en-US" dirty="0"/>
                        <a:t>Alpha-1</a:t>
                      </a:r>
                    </a:p>
                    <a:p>
                      <a:pPr algn="ctr"/>
                      <a:r>
                        <a:rPr lang="en-US" dirty="0"/>
                        <a:t>Competitive</a:t>
                      </a:r>
                    </a:p>
                  </a:txBody>
                  <a:tcPr/>
                </a:tc>
                <a:tc>
                  <a:txBody>
                    <a:bodyPr/>
                    <a:lstStyle/>
                    <a:p>
                      <a:pPr algn="ctr"/>
                      <a:r>
                        <a:rPr lang="en-US" dirty="0"/>
                        <a:t>1-48</a:t>
                      </a:r>
                      <a:r>
                        <a:rPr lang="en-US" baseline="0" dirty="0"/>
                        <a:t> mg daily</a:t>
                      </a:r>
                      <a:endParaRPr lang="en-US" dirty="0"/>
                    </a:p>
                  </a:txBody>
                  <a:tcPr/>
                </a:tc>
                <a:tc>
                  <a:txBody>
                    <a:bodyPr/>
                    <a:lstStyle/>
                    <a:p>
                      <a:pPr algn="ctr"/>
                      <a:r>
                        <a:rPr lang="en-US" dirty="0"/>
                        <a:t>24 hours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Orthostatism,</a:t>
                      </a:r>
                      <a:r>
                        <a:rPr lang="en-US" baseline="0" dirty="0"/>
                        <a:t> tachycardia</a:t>
                      </a:r>
                      <a:endParaRPr lang="en-US" dirty="0"/>
                    </a:p>
                  </a:txBody>
                  <a:tcPr/>
                </a:tc>
                <a:tc>
                  <a:txBody>
                    <a:bodyPr/>
                    <a:lstStyle/>
                    <a:p>
                      <a:pPr algn="ctr"/>
                      <a:r>
                        <a:rPr lang="en-US" dirty="0"/>
                        <a:t>Easy to find/US 20.00</a:t>
                      </a:r>
                    </a:p>
                  </a:txBody>
                  <a:tcPr/>
                </a:tc>
                <a:extLst>
                  <a:ext uri="{0D108BD9-81ED-4DB2-BD59-A6C34878D82A}">
                    <a16:rowId xmlns:a16="http://schemas.microsoft.com/office/drawing/2014/main" val="10004"/>
                  </a:ext>
                </a:extLst>
              </a:tr>
            </a:tbl>
          </a:graphicData>
        </a:graphic>
      </p:graphicFrame>
      <p:cxnSp>
        <p:nvCxnSpPr>
          <p:cNvPr id="4" name="Straight Connector 3"/>
          <p:cNvCxnSpPr/>
          <p:nvPr/>
        </p:nvCxnSpPr>
        <p:spPr>
          <a:xfrm>
            <a:off x="0" y="5334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3657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Beta-blockers</a:t>
            </a:r>
          </a:p>
        </p:txBody>
      </p:sp>
      <p:sp>
        <p:nvSpPr>
          <p:cNvPr id="3" name="Content Placeholder 2"/>
          <p:cNvSpPr>
            <a:spLocks noGrp="1"/>
          </p:cNvSpPr>
          <p:nvPr>
            <p:ph idx="1"/>
          </p:nvPr>
        </p:nvSpPr>
        <p:spPr/>
        <p:txBody>
          <a:bodyPr/>
          <a:lstStyle/>
          <a:p>
            <a:r>
              <a:rPr lang="en-US" dirty="0"/>
              <a:t>They should be initiated once the patient develops orthostatism and/or reflex tachycardia which indicate that alpha blockage has been obtained.</a:t>
            </a:r>
          </a:p>
          <a:p>
            <a:r>
              <a:rPr lang="en-US" dirty="0"/>
              <a:t>Selective: Metoprolol, Atenolol</a:t>
            </a:r>
          </a:p>
          <a:p>
            <a:r>
              <a:rPr lang="en-US" dirty="0"/>
              <a:t>Non-selective: Propranolol</a:t>
            </a:r>
          </a:p>
          <a:p>
            <a:r>
              <a:rPr lang="en-US" dirty="0"/>
              <a:t>Labetalol and Carvedilol</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Calcium Channel Blockers, ACE inhibitors, Angiotensin Receptor Blockers</a:t>
            </a:r>
          </a:p>
        </p:txBody>
      </p:sp>
      <p:sp>
        <p:nvSpPr>
          <p:cNvPr id="3" name="Content Placeholder 2"/>
          <p:cNvSpPr>
            <a:spLocks noGrp="1"/>
          </p:cNvSpPr>
          <p:nvPr>
            <p:ph idx="1"/>
          </p:nvPr>
        </p:nvSpPr>
        <p:spPr/>
        <p:txBody>
          <a:bodyPr>
            <a:normAutofit lnSpcReduction="10000"/>
          </a:bodyPr>
          <a:lstStyle/>
          <a:p>
            <a:r>
              <a:rPr lang="en-US" dirty="0"/>
              <a:t>Indications:</a:t>
            </a:r>
          </a:p>
          <a:p>
            <a:pPr lvl="1"/>
            <a:r>
              <a:rPr lang="en-US" dirty="0"/>
              <a:t>Mild cases (e.g. small tumors identified by radiographic screening in patient with hereditary predisposition) or unable to tolerate alpha-blockers</a:t>
            </a:r>
          </a:p>
          <a:p>
            <a:pPr lvl="1"/>
            <a:r>
              <a:rPr lang="en-US" dirty="0"/>
              <a:t>As a supplement to alpha- and beta-blockers when BP is still difficult to control</a:t>
            </a:r>
          </a:p>
          <a:p>
            <a:pPr lvl="1"/>
            <a:r>
              <a:rPr lang="en-US" dirty="0"/>
              <a:t>As a supplement to alpha- and beta-blockers in order to prevent toxicity associated with higher doses</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Metyrosine</a:t>
            </a:r>
          </a:p>
        </p:txBody>
      </p:sp>
      <p:sp>
        <p:nvSpPr>
          <p:cNvPr id="3" name="Content Placeholder 2"/>
          <p:cNvSpPr>
            <a:spLocks noGrp="1"/>
          </p:cNvSpPr>
          <p:nvPr>
            <p:ph idx="1"/>
          </p:nvPr>
        </p:nvSpPr>
        <p:spPr/>
        <p:txBody>
          <a:bodyPr>
            <a:normAutofit/>
          </a:bodyPr>
          <a:lstStyle/>
          <a:p>
            <a:r>
              <a:rPr lang="en-US" dirty="0"/>
              <a:t>Tyrosine hydroxylase inhibitor</a:t>
            </a:r>
          </a:p>
          <a:p>
            <a:r>
              <a:rPr lang="en-US" dirty="0"/>
              <a:t>It decreases catecholamine secretion</a:t>
            </a:r>
          </a:p>
          <a:p>
            <a:r>
              <a:rPr lang="en-US" dirty="0"/>
              <a:t>It has side effects that frequently prevent the use of effective doses: fatigue, depression, anxiety, diarrhea</a:t>
            </a:r>
          </a:p>
          <a:p>
            <a:r>
              <a:rPr lang="en-US" dirty="0"/>
              <a:t>Price &gt; US 1000</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Introduction</a:t>
            </a:r>
          </a:p>
          <a:p>
            <a:pPr lvl="1"/>
            <a:r>
              <a:rPr lang="en-US" dirty="0"/>
              <a:t>Anatomical definitions</a:t>
            </a:r>
          </a:p>
          <a:p>
            <a:pPr lvl="1"/>
            <a:r>
              <a:rPr lang="en-US" dirty="0"/>
              <a:t>Clinical manifestations</a:t>
            </a:r>
          </a:p>
          <a:p>
            <a:r>
              <a:rPr lang="en-US" dirty="0"/>
              <a:t>Treatment</a:t>
            </a:r>
          </a:p>
          <a:p>
            <a:pPr lvl="1"/>
            <a:r>
              <a:rPr lang="en-US" dirty="0"/>
              <a:t>Hypertension and prevention of cardiovascular complications</a:t>
            </a:r>
          </a:p>
          <a:p>
            <a:pPr lvl="1"/>
            <a:r>
              <a:rPr lang="en-US" dirty="0"/>
              <a:t>Gastrointestinal disease</a:t>
            </a:r>
          </a:p>
        </p:txBody>
      </p:sp>
      <p:cxnSp>
        <p:nvCxnSpPr>
          <p:cNvPr id="4" name="Straight Connector 3"/>
          <p:cNvCxnSpPr/>
          <p:nvPr/>
        </p:nvCxnSpPr>
        <p:spPr>
          <a:xfrm>
            <a:off x="0" y="1371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long it takes to prepare someone for surgery?</a:t>
            </a:r>
          </a:p>
        </p:txBody>
      </p:sp>
      <p:sp>
        <p:nvSpPr>
          <p:cNvPr id="3" name="Content Placeholder 2"/>
          <p:cNvSpPr>
            <a:spLocks noGrp="1"/>
          </p:cNvSpPr>
          <p:nvPr>
            <p:ph idx="1"/>
          </p:nvPr>
        </p:nvSpPr>
        <p:spPr/>
        <p:txBody>
          <a:bodyPr>
            <a:normAutofit lnSpcReduction="10000"/>
          </a:bodyPr>
          <a:lstStyle/>
          <a:p>
            <a:r>
              <a:rPr lang="en-US" dirty="0"/>
              <a:t>7-14  days</a:t>
            </a:r>
          </a:p>
          <a:p>
            <a:r>
              <a:rPr lang="en-US" dirty="0"/>
              <a:t>At MDACC the average time is 8 days thanks to communication with the patient daily and frequent drug adjustments</a:t>
            </a:r>
          </a:p>
          <a:p>
            <a:r>
              <a:rPr lang="en-US" dirty="0"/>
              <a:t>There is no need to admit the patient to the hospital or to use metyrosine.</a:t>
            </a:r>
          </a:p>
          <a:p>
            <a:r>
              <a:rPr lang="en-US" dirty="0"/>
              <a:t>The patient should have a normal salt diet and free water intake. IV fluids may be necessary before surgery. </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Gastrointestinal complications</a:t>
            </a:r>
          </a:p>
        </p:txBody>
      </p:sp>
      <p:sp>
        <p:nvSpPr>
          <p:cNvPr id="5" name="Subtitle 4"/>
          <p:cNvSpPr>
            <a:spLocks noGrp="1"/>
          </p:cNvSpPr>
          <p:nvPr>
            <p:ph type="subTitle" idx="1"/>
          </p:nvPr>
        </p:nvSpPr>
        <p:spPr/>
        <p:txBody>
          <a:bodyPr/>
          <a:lstStyle/>
          <a:p>
            <a:endParaRPr lang="es-CO"/>
          </a:p>
        </p:txBody>
      </p:sp>
      <p:cxnSp>
        <p:nvCxnSpPr>
          <p:cNvPr id="6" name="Straight Connector 5"/>
          <p:cNvCxnSpPr/>
          <p:nvPr/>
        </p:nvCxnSpPr>
        <p:spPr>
          <a:xfrm>
            <a:off x="0" y="3886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Case</a:t>
            </a:r>
          </a:p>
        </p:txBody>
      </p:sp>
      <p:sp>
        <p:nvSpPr>
          <p:cNvPr id="3" name="Content Placeholder 2"/>
          <p:cNvSpPr>
            <a:spLocks noGrp="1"/>
          </p:cNvSpPr>
          <p:nvPr>
            <p:ph idx="1"/>
          </p:nvPr>
        </p:nvSpPr>
        <p:spPr/>
        <p:txBody>
          <a:bodyPr>
            <a:normAutofit fontScale="92500"/>
          </a:bodyPr>
          <a:lstStyle/>
          <a:p>
            <a:r>
              <a:rPr lang="en-US" dirty="0"/>
              <a:t>46 year-old man with a metastatic paraganglioma complains of hypertension, palpitations, headaches, sweats, and constipation. Constipation has been present for longer than one year. Last bowel movement was hard and occurred one week ago.  The patient lacks of appetite. He complains of nausea and fever.  </a:t>
            </a:r>
          </a:p>
          <a:p>
            <a:r>
              <a:rPr lang="en-US" dirty="0"/>
              <a:t>Creatinine and WBC are elevated</a:t>
            </a:r>
          </a:p>
          <a:p>
            <a:r>
              <a:rPr lang="en-US" dirty="0"/>
              <a:t>Plasma normetanephrines: 49.5 nmol/L (&lt;0.90) </a:t>
            </a:r>
          </a:p>
        </p:txBody>
      </p:sp>
      <p:cxnSp>
        <p:nvCxnSpPr>
          <p:cNvPr id="4" name="Straight Connector 3"/>
          <p:cNvCxnSpPr/>
          <p:nvPr/>
        </p:nvCxnSpPr>
        <p:spPr>
          <a:xfrm>
            <a:off x="0" y="1371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4715" y="6400800"/>
            <a:ext cx="1903085" cy="369332"/>
          </a:xfrm>
          <a:prstGeom prst="rect">
            <a:avLst/>
          </a:prstGeom>
          <a:noFill/>
        </p:spPr>
        <p:txBody>
          <a:bodyPr wrap="none" rtlCol="0">
            <a:spAutoFit/>
          </a:bodyPr>
          <a:lstStyle/>
          <a:p>
            <a:r>
              <a:rPr lang="es-CO" dirty="0" err="1"/>
              <a:t>Thosani</a:t>
            </a:r>
            <a:r>
              <a:rPr lang="es-CO" dirty="0"/>
              <a:t>, EJE, 2015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t> Case</a:t>
            </a:r>
          </a:p>
        </p:txBody>
      </p:sp>
      <p:cxnSp>
        <p:nvCxnSpPr>
          <p:cNvPr id="4" name="Straight Connector 3"/>
          <p:cNvCxnSpPr/>
          <p:nvPr/>
        </p:nvCxnSpPr>
        <p:spPr>
          <a:xfrm>
            <a:off x="0" y="1371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C:\Users\CJimenez\Desktop\BF constipation.tif"/>
          <p:cNvPicPr>
            <a:picLocks noChangeAspect="1" noChangeArrowheads="1"/>
          </p:cNvPicPr>
          <p:nvPr/>
        </p:nvPicPr>
        <p:blipFill>
          <a:blip r:embed="rId2" cstate="print"/>
          <a:srcRect/>
          <a:stretch>
            <a:fillRect/>
          </a:stretch>
        </p:blipFill>
        <p:spPr bwMode="auto">
          <a:xfrm>
            <a:off x="0" y="1667435"/>
            <a:ext cx="9144000" cy="4961965"/>
          </a:xfrm>
          <a:prstGeom prst="rect">
            <a:avLst/>
          </a:prstGeom>
          <a:noFill/>
        </p:spPr>
      </p:pic>
      <p:sp>
        <p:nvSpPr>
          <p:cNvPr id="6" name="Rectangle 5"/>
          <p:cNvSpPr/>
          <p:nvPr/>
        </p:nvSpPr>
        <p:spPr>
          <a:xfrm>
            <a:off x="76200" y="1524000"/>
            <a:ext cx="152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0" y="1524000"/>
            <a:ext cx="152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09600" y="2667000"/>
            <a:ext cx="2438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2000" y="3429000"/>
            <a:ext cx="2438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114800"/>
            <a:ext cx="3657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2286000"/>
            <a:ext cx="2438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64715" y="6400800"/>
            <a:ext cx="1903085" cy="369332"/>
          </a:xfrm>
          <a:prstGeom prst="rect">
            <a:avLst/>
          </a:prstGeom>
          <a:noFill/>
        </p:spPr>
        <p:txBody>
          <a:bodyPr wrap="none" rtlCol="0">
            <a:spAutoFit/>
          </a:bodyPr>
          <a:lstStyle/>
          <a:p>
            <a:r>
              <a:rPr lang="es-CO" dirty="0" err="1"/>
              <a:t>Thosani</a:t>
            </a:r>
            <a:r>
              <a:rPr lang="es-CO" dirty="0"/>
              <a:t>, EJE,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Severity of constipation</a:t>
            </a:r>
          </a:p>
        </p:txBody>
      </p:sp>
      <p:sp>
        <p:nvSpPr>
          <p:cNvPr id="3" name="Content Placeholder 2"/>
          <p:cNvSpPr>
            <a:spLocks noGrp="1"/>
          </p:cNvSpPr>
          <p:nvPr>
            <p:ph idx="1"/>
          </p:nvPr>
        </p:nvSpPr>
        <p:spPr/>
        <p:txBody>
          <a:bodyPr/>
          <a:lstStyle/>
          <a:p>
            <a:r>
              <a:rPr lang="en-US" dirty="0"/>
              <a:t>Grade 1: Occasional or intermittent symptoms</a:t>
            </a:r>
          </a:p>
          <a:p>
            <a:r>
              <a:rPr lang="en-US" dirty="0"/>
              <a:t>Grade 2: Persistent. It requires laxatives and impairs regular activities (driving, seating)</a:t>
            </a:r>
          </a:p>
          <a:p>
            <a:r>
              <a:rPr lang="en-US" dirty="0"/>
              <a:t>Grade 3: Manual evacuation is required</a:t>
            </a:r>
          </a:p>
          <a:p>
            <a:r>
              <a:rPr lang="en-US" dirty="0"/>
              <a:t>Grade 4: life-threatening</a:t>
            </a:r>
          </a:p>
          <a:p>
            <a:r>
              <a:rPr lang="en-US" dirty="0"/>
              <a:t>Grade 5: Death</a:t>
            </a:r>
          </a:p>
        </p:txBody>
      </p:sp>
      <p:cxnSp>
        <p:nvCxnSpPr>
          <p:cNvPr id="4" name="Straight Connector 3"/>
          <p:cNvCxnSpPr/>
          <p:nvPr/>
        </p:nvCxnSpPr>
        <p:spPr>
          <a:xfrm>
            <a:off x="0" y="13716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Constipation</a:t>
            </a:r>
          </a:p>
        </p:txBody>
      </p:sp>
      <p:sp>
        <p:nvSpPr>
          <p:cNvPr id="3" name="Content Placeholder 2"/>
          <p:cNvSpPr>
            <a:spLocks noGrp="1"/>
          </p:cNvSpPr>
          <p:nvPr>
            <p:ph idx="1"/>
          </p:nvPr>
        </p:nvSpPr>
        <p:spPr/>
        <p:txBody>
          <a:bodyPr>
            <a:normAutofit fontScale="92500" lnSpcReduction="20000"/>
          </a:bodyPr>
          <a:lstStyle/>
          <a:p>
            <a:r>
              <a:rPr lang="en-US" dirty="0"/>
              <a:t>6% of patients with pheochromocytoma and paraganglioma have it.</a:t>
            </a:r>
          </a:p>
          <a:p>
            <a:r>
              <a:rPr lang="en-US" dirty="0"/>
              <a:t>It is usually mild; occasionally, it is severe</a:t>
            </a:r>
          </a:p>
          <a:p>
            <a:r>
              <a:rPr lang="en-US" dirty="0"/>
              <a:t>It predisposes to hemorrhoids, stercoral ulcers, bleeding, perforation, obstruction, malnourishment, and toxic megacolon.</a:t>
            </a:r>
          </a:p>
          <a:p>
            <a:r>
              <a:rPr lang="en-US" dirty="0"/>
              <a:t>Alpha- and beta-blockers do not treat constipation</a:t>
            </a:r>
          </a:p>
          <a:p>
            <a:r>
              <a:rPr lang="en-US" dirty="0"/>
              <a:t>It is preventable with a diet rich in fiber and liquids</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4715" y="6400800"/>
            <a:ext cx="1903085" cy="369332"/>
          </a:xfrm>
          <a:prstGeom prst="rect">
            <a:avLst/>
          </a:prstGeom>
          <a:noFill/>
        </p:spPr>
        <p:txBody>
          <a:bodyPr wrap="none" rtlCol="0">
            <a:spAutoFit/>
          </a:bodyPr>
          <a:lstStyle/>
          <a:p>
            <a:r>
              <a:rPr lang="es-CO" dirty="0" err="1"/>
              <a:t>Thosani</a:t>
            </a:r>
            <a:r>
              <a:rPr lang="es-CO" dirty="0"/>
              <a:t>, EJE, 2015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92500" lnSpcReduction="20000"/>
          </a:bodyPr>
          <a:lstStyle/>
          <a:p>
            <a:r>
              <a:rPr lang="en-US" dirty="0"/>
              <a:t>Grade 1 and 2</a:t>
            </a:r>
          </a:p>
          <a:p>
            <a:pPr lvl="1"/>
            <a:r>
              <a:rPr lang="en-US" dirty="0"/>
              <a:t>Diet with fiber, liquids, and warm beverages</a:t>
            </a:r>
          </a:p>
          <a:p>
            <a:pPr lvl="1"/>
            <a:r>
              <a:rPr lang="en-US" dirty="0"/>
              <a:t>Stimulant laxatives (docusate) and stool softeners (senna); </a:t>
            </a:r>
          </a:p>
          <a:p>
            <a:pPr lvl="1"/>
            <a:r>
              <a:rPr lang="en-US" dirty="0"/>
              <a:t>Add milk of magnesia and/or mineral oil if the previous measures do not work</a:t>
            </a:r>
          </a:p>
          <a:p>
            <a:r>
              <a:rPr lang="en-US" dirty="0"/>
              <a:t>Grade 3 and 4</a:t>
            </a:r>
          </a:p>
          <a:p>
            <a:pPr lvl="1"/>
            <a:r>
              <a:rPr lang="en-US" dirty="0"/>
              <a:t>Mineral oil, magnesium citrate, milk and molasses enemas. Do not use normal saline enemas.</a:t>
            </a:r>
          </a:p>
          <a:p>
            <a:pPr lvl="1"/>
            <a:r>
              <a:rPr lang="en-US" dirty="0"/>
              <a:t>Polyethylene glycol</a:t>
            </a:r>
          </a:p>
          <a:p>
            <a:pPr lvl="1"/>
            <a:r>
              <a:rPr lang="en-US" dirty="0"/>
              <a:t>Hydration with normal saline</a:t>
            </a:r>
          </a:p>
        </p:txBody>
      </p:sp>
      <p:cxnSp>
        <p:nvCxnSpPr>
          <p:cNvPr id="4" name="Straight Connector 3"/>
          <p:cNvCxnSpPr/>
          <p:nvPr/>
        </p:nvCxnSpPr>
        <p:spPr>
          <a:xfrm>
            <a:off x="0" y="1524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64715" y="6400800"/>
            <a:ext cx="1903085" cy="369332"/>
          </a:xfrm>
          <a:prstGeom prst="rect">
            <a:avLst/>
          </a:prstGeom>
          <a:noFill/>
        </p:spPr>
        <p:txBody>
          <a:bodyPr wrap="none" rtlCol="0">
            <a:spAutoFit/>
          </a:bodyPr>
          <a:lstStyle/>
          <a:p>
            <a:r>
              <a:rPr lang="es-CO" dirty="0" err="1"/>
              <a:t>Thosani</a:t>
            </a:r>
            <a:r>
              <a:rPr lang="es-CO" dirty="0"/>
              <a:t>, EJE, 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19175" y="1371600"/>
            <a:ext cx="7134225" cy="5029200"/>
          </a:xfrm>
          <a:prstGeom prst="rect">
            <a:avLst/>
          </a:prstGeom>
          <a:noFill/>
          <a:ln w="9525">
            <a:noFill/>
            <a:miter lim="800000"/>
            <a:headEnd/>
            <a:tailEnd/>
          </a:ln>
        </p:spPr>
      </p:pic>
      <p:cxnSp>
        <p:nvCxnSpPr>
          <p:cNvPr id="5" name="Straight Connector 4"/>
          <p:cNvCxnSpPr/>
          <p:nvPr/>
        </p:nvCxnSpPr>
        <p:spPr>
          <a:xfrm>
            <a:off x="0" y="1066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762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a:ln>
                  <a:noFill/>
                </a:ln>
                <a:solidFill>
                  <a:schemeClr val="tx1"/>
                </a:solidFill>
                <a:effectLst/>
                <a:uLnTx/>
                <a:uFillTx/>
                <a:latin typeface="+mj-lt"/>
                <a:ea typeface="+mj-ea"/>
                <a:cs typeface="+mj-cs"/>
              </a:rPr>
              <a:t>Treatment</a:t>
            </a:r>
          </a:p>
        </p:txBody>
      </p:sp>
      <p:sp>
        <p:nvSpPr>
          <p:cNvPr id="7" name="TextBox 6"/>
          <p:cNvSpPr txBox="1"/>
          <p:nvPr/>
        </p:nvSpPr>
        <p:spPr>
          <a:xfrm>
            <a:off x="7164715" y="6400800"/>
            <a:ext cx="1903085" cy="369332"/>
          </a:xfrm>
          <a:prstGeom prst="rect">
            <a:avLst/>
          </a:prstGeom>
          <a:noFill/>
        </p:spPr>
        <p:txBody>
          <a:bodyPr wrap="none" rtlCol="0">
            <a:spAutoFit/>
          </a:bodyPr>
          <a:lstStyle/>
          <a:p>
            <a:r>
              <a:rPr lang="es-CO" dirty="0" err="1"/>
              <a:t>Thosani</a:t>
            </a:r>
            <a:r>
              <a:rPr lang="es-CO" dirty="0"/>
              <a:t>, EJE, 2015</a:t>
            </a:r>
          </a:p>
        </p:txBody>
      </p:sp>
      <p:sp>
        <p:nvSpPr>
          <p:cNvPr id="8" name="Oval 7"/>
          <p:cNvSpPr/>
          <p:nvPr/>
        </p:nvSpPr>
        <p:spPr>
          <a:xfrm>
            <a:off x="609600" y="1219200"/>
            <a:ext cx="3200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1219200"/>
            <a:ext cx="3200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2600" y="1219200"/>
            <a:ext cx="3200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71600" y="3505200"/>
            <a:ext cx="3200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9600" y="3505200"/>
            <a:ext cx="3200400" cy="297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tasks</a:t>
            </a:r>
          </a:p>
        </p:txBody>
      </p:sp>
      <p:sp>
        <p:nvSpPr>
          <p:cNvPr id="3" name="Content Placeholder 2"/>
          <p:cNvSpPr>
            <a:spLocks noGrp="1"/>
          </p:cNvSpPr>
          <p:nvPr>
            <p:ph idx="1"/>
          </p:nvPr>
        </p:nvSpPr>
        <p:spPr/>
        <p:txBody>
          <a:bodyPr/>
          <a:lstStyle/>
          <a:p>
            <a:r>
              <a:rPr lang="en-US" dirty="0"/>
              <a:t>To check blood pressure and pulse periodically</a:t>
            </a:r>
          </a:p>
          <a:p>
            <a:r>
              <a:rPr lang="en-US" dirty="0"/>
              <a:t>Goal: to keep blood pressure always normal</a:t>
            </a:r>
          </a:p>
          <a:p>
            <a:endParaRPr lang="en-US" dirty="0"/>
          </a:p>
          <a:p>
            <a:r>
              <a:rPr lang="en-US" dirty="0"/>
              <a:t>To follow a diet rich in fiber, warm beverages, good hydration, and normal salt content</a:t>
            </a:r>
          </a:p>
          <a:p>
            <a:r>
              <a:rPr lang="en-US" dirty="0"/>
              <a:t>Goal: to prevent constipation and keep hydration</a:t>
            </a:r>
          </a:p>
        </p:txBody>
      </p:sp>
      <p:cxnSp>
        <p:nvCxnSpPr>
          <p:cNvPr id="4" name="Straight Connector 3"/>
          <p:cNvCxnSpPr/>
          <p:nvPr/>
        </p:nvCxnSpPr>
        <p:spPr>
          <a:xfrm>
            <a:off x="0" y="1447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p:txBody>
          <a:bodyPr/>
          <a:lstStyle/>
          <a:p>
            <a:r>
              <a:rPr lang="en-US"/>
              <a:t>Patients with pheochromocytomas and pargangliomas are prone to develop endocrine complications</a:t>
            </a:r>
          </a:p>
          <a:p>
            <a:r>
              <a:rPr lang="en-US"/>
              <a:t>Endocrine complications are preventable and treatable</a:t>
            </a:r>
          </a:p>
          <a:p>
            <a:r>
              <a:rPr lang="en-US"/>
              <a:t>Expertise and common sense are very important to treat these patients</a:t>
            </a:r>
          </a:p>
        </p:txBody>
      </p:sp>
      <p:cxnSp>
        <p:nvCxnSpPr>
          <p:cNvPr id="4" name="Straight Connector 3"/>
          <p:cNvCxnSpPr/>
          <p:nvPr/>
        </p:nvCxnSpPr>
        <p:spPr>
          <a:xfrm>
            <a:off x="0" y="16002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191000" y="152400"/>
            <a:ext cx="4752975" cy="6543675"/>
          </a:xfrm>
          <a:prstGeom prst="rect">
            <a:avLst/>
          </a:prstGeom>
          <a:noFill/>
          <a:ln w="38100">
            <a:solidFill>
              <a:srgbClr val="FFFF00"/>
            </a:solidFill>
            <a:miter lim="800000"/>
            <a:headEnd/>
            <a:tailEnd/>
          </a:ln>
        </p:spPr>
      </p:pic>
      <p:sp>
        <p:nvSpPr>
          <p:cNvPr id="24579" name="Oval 3"/>
          <p:cNvSpPr>
            <a:spLocks noChangeArrowheads="1"/>
          </p:cNvSpPr>
          <p:nvPr/>
        </p:nvSpPr>
        <p:spPr bwMode="auto">
          <a:xfrm>
            <a:off x="5715000" y="152400"/>
            <a:ext cx="914400" cy="6705600"/>
          </a:xfrm>
          <a:prstGeom prst="ellipse">
            <a:avLst/>
          </a:prstGeom>
          <a:noFill/>
          <a:ln w="57150">
            <a:solidFill>
              <a:srgbClr val="800000"/>
            </a:solidFill>
            <a:round/>
            <a:headEnd/>
            <a:tailEnd/>
          </a:ln>
        </p:spPr>
        <p:txBody>
          <a:bodyPr wrap="none" anchor="ctr"/>
          <a:lstStyle/>
          <a:p>
            <a:pPr eaLnBrk="0" hangingPunct="0"/>
            <a:endParaRPr lang="en-US" dirty="0">
              <a:latin typeface="Garamond" pitchFamily="18" charset="0"/>
              <a:ea typeface="ＭＳ Ｐゴシック" pitchFamily="34" charset="-128"/>
            </a:endParaRPr>
          </a:p>
        </p:txBody>
      </p:sp>
      <p:sp>
        <p:nvSpPr>
          <p:cNvPr id="6148" name="Rectangle 2"/>
          <p:cNvSpPr txBox="1">
            <a:spLocks noRot="1" noChangeArrowheads="1"/>
          </p:cNvSpPr>
          <p:nvPr/>
        </p:nvSpPr>
        <p:spPr bwMode="auto">
          <a:xfrm>
            <a:off x="152400" y="228600"/>
            <a:ext cx="3684588" cy="762000"/>
          </a:xfrm>
          <a:prstGeom prst="rect">
            <a:avLst/>
          </a:prstGeom>
          <a:noFill/>
          <a:ln w="9525">
            <a:noFill/>
            <a:miter lim="800000"/>
            <a:headEnd/>
            <a:tailEnd/>
          </a:ln>
        </p:spPr>
        <p:txBody>
          <a:bodyPr anchor="ctr"/>
          <a:lstStyle/>
          <a:p>
            <a:pPr algn="ctr"/>
            <a:r>
              <a:rPr lang="es-CO" sz="4400" dirty="0">
                <a:ea typeface="ＭＳ Ｐゴシック" pitchFamily="34" charset="-128"/>
              </a:rPr>
              <a:t>Paraganglia</a:t>
            </a:r>
          </a:p>
        </p:txBody>
      </p:sp>
      <p:sp>
        <p:nvSpPr>
          <p:cNvPr id="5" name="Rectangle 3"/>
          <p:cNvSpPr txBox="1">
            <a:spLocks noChangeArrowheads="1"/>
          </p:cNvSpPr>
          <p:nvPr/>
        </p:nvSpPr>
        <p:spPr bwMode="auto">
          <a:xfrm>
            <a:off x="152400" y="1233488"/>
            <a:ext cx="3810000" cy="3787775"/>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800" dirty="0">
                <a:latin typeface="+mn-lt"/>
              </a:rPr>
              <a:t>Group of neuro-endocrine cells that migrate during embryonic development with components of the parasympathetic and sympathetic ganglia.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798513" y="990600"/>
            <a:ext cx="7583487" cy="4800600"/>
          </a:xfrm>
          <a:prstGeom prst="rect">
            <a:avLst/>
          </a:prstGeom>
          <a:noFill/>
          <a:ln w="9525">
            <a:noFill/>
            <a:miter lim="800000"/>
            <a:headEnd/>
            <a:tailEnd/>
          </a:ln>
        </p:spPr>
      </p:pic>
      <p:sp>
        <p:nvSpPr>
          <p:cNvPr id="76803" name="TextBox 2"/>
          <p:cNvSpPr txBox="1">
            <a:spLocks noChangeArrowheads="1"/>
          </p:cNvSpPr>
          <p:nvPr/>
        </p:nvSpPr>
        <p:spPr bwMode="auto">
          <a:xfrm>
            <a:off x="3086100" y="6172200"/>
            <a:ext cx="3009900" cy="369888"/>
          </a:xfrm>
          <a:prstGeom prst="rect">
            <a:avLst/>
          </a:prstGeom>
          <a:noFill/>
          <a:ln w="9525">
            <a:noFill/>
            <a:miter lim="800000"/>
            <a:headEnd/>
            <a:tailEnd/>
          </a:ln>
        </p:spPr>
        <p:txBody>
          <a:bodyPr wrap="none">
            <a:spAutoFit/>
          </a:bodyPr>
          <a:lstStyle/>
          <a:p>
            <a:r>
              <a:rPr lang="en-US"/>
              <a:t>cjimenez@mdanderson.org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Most serious problems</a:t>
            </a:r>
          </a:p>
        </p:txBody>
      </p:sp>
      <p:graphicFrame>
        <p:nvGraphicFramePr>
          <p:cNvPr id="4" name="Content Placeholder 3"/>
          <p:cNvGraphicFramePr>
            <a:graphicFrameLocks noGrp="1"/>
          </p:cNvGraphicFramePr>
          <p:nvPr>
            <p:ph idx="1"/>
          </p:nvPr>
        </p:nvGraphicFramePr>
        <p:xfrm>
          <a:off x="381000" y="1524000"/>
          <a:ext cx="8229600" cy="4572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800" dirty="0">
                          <a:solidFill>
                            <a:srgbClr val="FF0000"/>
                          </a:solidFill>
                        </a:rPr>
                        <a:t>Organ</a:t>
                      </a:r>
                    </a:p>
                  </a:txBody>
                  <a:tcPr/>
                </a:tc>
                <a:tc>
                  <a:txBody>
                    <a:bodyPr/>
                    <a:lstStyle/>
                    <a:p>
                      <a:pPr algn="ctr"/>
                      <a:r>
                        <a:rPr lang="en-US" sz="2800" dirty="0">
                          <a:solidFill>
                            <a:srgbClr val="FF0000"/>
                          </a:solidFill>
                        </a:rPr>
                        <a:t>Complication</a:t>
                      </a:r>
                    </a:p>
                  </a:txBody>
                  <a:tcPr/>
                </a:tc>
                <a:extLst>
                  <a:ext uri="{0D108BD9-81ED-4DB2-BD59-A6C34878D82A}">
                    <a16:rowId xmlns:a16="http://schemas.microsoft.com/office/drawing/2014/main" val="10000"/>
                  </a:ext>
                </a:extLst>
              </a:tr>
              <a:tr h="370840">
                <a:tc>
                  <a:txBody>
                    <a:bodyPr/>
                    <a:lstStyle/>
                    <a:p>
                      <a:r>
                        <a:rPr lang="en-US" sz="2800" dirty="0"/>
                        <a:t>Heart</a:t>
                      </a:r>
                    </a:p>
                  </a:txBody>
                  <a:tcPr/>
                </a:tc>
                <a:tc>
                  <a:txBody>
                    <a:bodyPr/>
                    <a:lstStyle/>
                    <a:p>
                      <a:r>
                        <a:rPr lang="en-US" sz="2800" dirty="0"/>
                        <a:t>Arrhythmias,</a:t>
                      </a:r>
                      <a:r>
                        <a:rPr lang="en-US" sz="2800" baseline="0" dirty="0"/>
                        <a:t> heart attacks, angina, hear failure</a:t>
                      </a:r>
                      <a:endParaRPr lang="en-US" sz="2800" dirty="0"/>
                    </a:p>
                  </a:txBody>
                  <a:tcPr/>
                </a:tc>
                <a:extLst>
                  <a:ext uri="{0D108BD9-81ED-4DB2-BD59-A6C34878D82A}">
                    <a16:rowId xmlns:a16="http://schemas.microsoft.com/office/drawing/2014/main" val="10001"/>
                  </a:ext>
                </a:extLst>
              </a:tr>
              <a:tr h="370840">
                <a:tc>
                  <a:txBody>
                    <a:bodyPr/>
                    <a:lstStyle/>
                    <a:p>
                      <a:r>
                        <a:rPr lang="en-US" sz="2800" dirty="0"/>
                        <a:t>Lungs</a:t>
                      </a:r>
                    </a:p>
                  </a:txBody>
                  <a:tcPr/>
                </a:tc>
                <a:tc>
                  <a:txBody>
                    <a:bodyPr/>
                    <a:lstStyle/>
                    <a:p>
                      <a:r>
                        <a:rPr lang="en-US" sz="2800" dirty="0"/>
                        <a:t>Pulmonary edema</a:t>
                      </a:r>
                    </a:p>
                  </a:txBody>
                  <a:tcPr/>
                </a:tc>
                <a:extLst>
                  <a:ext uri="{0D108BD9-81ED-4DB2-BD59-A6C34878D82A}">
                    <a16:rowId xmlns:a16="http://schemas.microsoft.com/office/drawing/2014/main" val="10002"/>
                  </a:ext>
                </a:extLst>
              </a:tr>
              <a:tr h="370840">
                <a:tc>
                  <a:txBody>
                    <a:bodyPr/>
                    <a:lstStyle/>
                    <a:p>
                      <a:r>
                        <a:rPr lang="en-US" sz="2800" dirty="0"/>
                        <a:t>Kidneys</a:t>
                      </a:r>
                    </a:p>
                  </a:txBody>
                  <a:tcPr/>
                </a:tc>
                <a:tc>
                  <a:txBody>
                    <a:bodyPr/>
                    <a:lstStyle/>
                    <a:p>
                      <a:r>
                        <a:rPr lang="en-US" sz="2800" dirty="0"/>
                        <a:t>Renal</a:t>
                      </a:r>
                      <a:r>
                        <a:rPr lang="en-US" sz="2800" baseline="0" dirty="0"/>
                        <a:t> failure</a:t>
                      </a:r>
                      <a:endParaRPr lang="en-US" sz="2800" dirty="0"/>
                    </a:p>
                  </a:txBody>
                  <a:tcPr/>
                </a:tc>
                <a:extLst>
                  <a:ext uri="{0D108BD9-81ED-4DB2-BD59-A6C34878D82A}">
                    <a16:rowId xmlns:a16="http://schemas.microsoft.com/office/drawing/2014/main" val="10003"/>
                  </a:ext>
                </a:extLst>
              </a:tr>
              <a:tr h="370840">
                <a:tc>
                  <a:txBody>
                    <a:bodyPr/>
                    <a:lstStyle/>
                    <a:p>
                      <a:r>
                        <a:rPr lang="en-US" sz="2800" dirty="0"/>
                        <a:t>Eyes</a:t>
                      </a:r>
                    </a:p>
                  </a:txBody>
                  <a:tcPr/>
                </a:tc>
                <a:tc>
                  <a:txBody>
                    <a:bodyPr/>
                    <a:lstStyle/>
                    <a:p>
                      <a:r>
                        <a:rPr lang="en-US" sz="2800" dirty="0"/>
                        <a:t>Retinopathy</a:t>
                      </a:r>
                    </a:p>
                  </a:txBody>
                  <a:tcPr/>
                </a:tc>
                <a:extLst>
                  <a:ext uri="{0D108BD9-81ED-4DB2-BD59-A6C34878D82A}">
                    <a16:rowId xmlns:a16="http://schemas.microsoft.com/office/drawing/2014/main" val="10004"/>
                  </a:ext>
                </a:extLst>
              </a:tr>
              <a:tr h="370840">
                <a:tc>
                  <a:txBody>
                    <a:bodyPr/>
                    <a:lstStyle/>
                    <a:p>
                      <a:r>
                        <a:rPr lang="en-US" sz="2800" dirty="0"/>
                        <a:t>Intestines</a:t>
                      </a:r>
                    </a:p>
                  </a:txBody>
                  <a:tcPr/>
                </a:tc>
                <a:tc>
                  <a:txBody>
                    <a:bodyPr/>
                    <a:lstStyle/>
                    <a:p>
                      <a:r>
                        <a:rPr lang="en-US" sz="2800" dirty="0"/>
                        <a:t>Ischemia, constipation</a:t>
                      </a:r>
                    </a:p>
                  </a:txBody>
                  <a:tcPr/>
                </a:tc>
                <a:extLst>
                  <a:ext uri="{0D108BD9-81ED-4DB2-BD59-A6C34878D82A}">
                    <a16:rowId xmlns:a16="http://schemas.microsoft.com/office/drawing/2014/main" val="10005"/>
                  </a:ext>
                </a:extLst>
              </a:tr>
              <a:tr h="370840">
                <a:tc>
                  <a:txBody>
                    <a:bodyPr/>
                    <a:lstStyle/>
                    <a:p>
                      <a:r>
                        <a:rPr lang="en-US" sz="2800" dirty="0"/>
                        <a:t>Brain</a:t>
                      </a:r>
                    </a:p>
                  </a:txBody>
                  <a:tcPr/>
                </a:tc>
                <a:tc>
                  <a:txBody>
                    <a:bodyPr/>
                    <a:lstStyle/>
                    <a:p>
                      <a:r>
                        <a:rPr lang="en-US" sz="2800" dirty="0"/>
                        <a:t>Strokes</a:t>
                      </a:r>
                    </a:p>
                  </a:txBody>
                  <a:tcPr/>
                </a:tc>
                <a:extLst>
                  <a:ext uri="{0D108BD9-81ED-4DB2-BD59-A6C34878D82A}">
                    <a16:rowId xmlns:a16="http://schemas.microsoft.com/office/drawing/2014/main" val="10006"/>
                  </a:ext>
                </a:extLst>
              </a:tr>
              <a:tr h="370840">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7"/>
                  </a:ext>
                </a:extLst>
              </a:tr>
            </a:tbl>
          </a:graphicData>
        </a:graphic>
      </p:graphicFrame>
      <p:cxnSp>
        <p:nvCxnSpPr>
          <p:cNvPr id="5" name="Straight Connector 4"/>
          <p:cNvCxnSpPr/>
          <p:nvPr/>
        </p:nvCxnSpPr>
        <p:spPr>
          <a:xfrm>
            <a:off x="0" y="11430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outlook.live.net/owa/camilojv@hotmail.com/service.svc/s/GetAttachmentThumbnail?id=AQMkADAwATEyMTk3LTZiMDAALWRkAGY5LTAwAi0wMAoARgAAA4emqK6DxNNJhG9kBT%2BfuaIHANlg%2B0kxUnlNpdRUMMUtxvEAAAIBDAAAANlg%2B0kxUnlNpdRUMMUtxvEAA4Z5Mo4AAAABEgAQAG9f3MKbNqlJhmHRBE97hHg%3D&amp;thumbnailType=2&amp;owa=outlook.live.com&amp;scriptVer=2019072901.14&amp;isc=1&amp;X-OWA-CANARY=Tge06O0TJEOg5HCVf4ksLpAacUsIHNcYPC9qJlY-5_UQxE-BiFVrP0N4vmIH_c0_IQ3x1UiWhb8.&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NzQxMzUtMTc5NTIxODkzN1wiLFwicHVpZFwiOlwiMzE4NDA5MTk1NzA3ODk3XCIsXCJvaWRcIjpcIjAwMDEyMTk3LTZiMDAtZGRmOS0wMDAwLTAwMDAwMDAwMDAwMFwiLFwic2NvcGVcIjpcIk93YURvd25sb2FkXCJ9IiwibmJmIjoxNTY1MjcyNjAzLCJleHAiOjE1NjUyNzMyMDMsImlzcyI6IjAwMDAwMDAyLTAwMDAtMGZmMS1jZTAwLTAwMDAwMDAwMDAwMEA4NGRmOWU3Zi1lOWY2LTQwYWYtYjQzNS1hYWFhYWFhYWFhYWEiLCJhdWQiOiIwMDAwMDAwMi0wMDAwLTBmZjEtY2UwMC0wMDAwMDAwMDAwMDAvYXR0YWNobWVudC5vdXRsb29rLmxpdmUubmV0QDg0ZGY5ZTdmLWU5ZjYtNDBhZi1iNDM1LWFhYWFhYWFhYWFhYSJ9.ZjXcZ3a7NHmnmSews9nKRQyDHGdIir0KlakXkkjO8aV1d61ufgOlveKySAbywc0grFvfboYAddBf8tG0EqdBj-70FjaxKsa1UGjuYJjxbGJ5qYEBtuTzhlLraUOIBSeRI5doIb3Hk3KMMM863BBdhayq2-emtI2xlvczQj7q5AVZdtvS1vk3BiCR4GpAfnzO5w1lmOwPmB4N4V195TiRwge9ug8-MklLpzx6U9KbE1hLY75TJApiomapWAChAT0_VVeTM0RaH5w2wywx3M9CXDXDFbphZdJ_7LwM93q0hF3745T8ntF1m0aGrArfk08vkma9wp3q-FsUKBMdrjjstQ&amp;animation=tru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1027" name="Picture 3"/>
          <p:cNvPicPr>
            <a:picLocks noChangeAspect="1" noChangeArrowheads="1"/>
          </p:cNvPicPr>
          <p:nvPr/>
        </p:nvPicPr>
        <p:blipFill>
          <a:blip r:embed="rId2" cstate="print"/>
          <a:srcRect/>
          <a:stretch>
            <a:fillRect/>
          </a:stretch>
        </p:blipFill>
        <p:spPr bwMode="auto">
          <a:xfrm>
            <a:off x="0" y="-152401"/>
            <a:ext cx="9144000" cy="7097309"/>
          </a:xfrm>
          <a:prstGeom prst="rect">
            <a:avLst/>
          </a:prstGeom>
          <a:noFill/>
          <a:ln w="9525">
            <a:noFill/>
            <a:miter lim="800000"/>
            <a:headEnd/>
            <a:tailEnd/>
          </a:ln>
          <a:effectLst/>
        </p:spPr>
      </p:pic>
      <p:sp>
        <p:nvSpPr>
          <p:cNvPr id="4" name="TextBox 3"/>
          <p:cNvSpPr txBox="1"/>
          <p:nvPr/>
        </p:nvSpPr>
        <p:spPr>
          <a:xfrm>
            <a:off x="4495800" y="152400"/>
            <a:ext cx="4763601" cy="1015663"/>
          </a:xfrm>
          <a:prstGeom prst="rect">
            <a:avLst/>
          </a:prstGeom>
          <a:noFill/>
        </p:spPr>
        <p:txBody>
          <a:bodyPr wrap="square" rtlCol="0">
            <a:spAutoFit/>
          </a:bodyPr>
          <a:lstStyle/>
          <a:p>
            <a:pPr algn="ctr"/>
            <a:r>
              <a:rPr lang="en-US" sz="2000" b="1" dirty="0">
                <a:solidFill>
                  <a:schemeClr val="bg1"/>
                </a:solidFill>
              </a:rPr>
              <a:t>Catecholamines are the hormones of stress</a:t>
            </a:r>
          </a:p>
          <a:p>
            <a:pPr algn="ctr"/>
            <a:r>
              <a:rPr lang="en-US" sz="2000" b="1" dirty="0">
                <a:solidFill>
                  <a:schemeClr val="bg1"/>
                </a:solidFill>
              </a:rPr>
              <a:t>They are the hormones we use to escape and/or fight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277813" y="381000"/>
            <a:ext cx="8637587" cy="762000"/>
          </a:xfrm>
        </p:spPr>
        <p:txBody>
          <a:bodyPr/>
          <a:lstStyle/>
          <a:p>
            <a:pPr eaLnBrk="1" hangingPunct="1"/>
            <a:r>
              <a:rPr lang="es-CO" dirty="0"/>
              <a:t>Pheochromocytomas</a:t>
            </a:r>
          </a:p>
        </p:txBody>
      </p:sp>
      <p:sp>
        <p:nvSpPr>
          <p:cNvPr id="7171" name="Rectangle 3"/>
          <p:cNvSpPr>
            <a:spLocks noGrp="1" noChangeArrowheads="1"/>
          </p:cNvSpPr>
          <p:nvPr>
            <p:ph idx="4294967295"/>
          </p:nvPr>
        </p:nvSpPr>
        <p:spPr>
          <a:xfrm>
            <a:off x="609600" y="2286000"/>
            <a:ext cx="8229600" cy="2819400"/>
          </a:xfrm>
        </p:spPr>
        <p:txBody>
          <a:bodyPr/>
          <a:lstStyle/>
          <a:p>
            <a:pPr eaLnBrk="1" hangingPunct="1"/>
            <a:r>
              <a:rPr lang="en-US" dirty="0" err="1"/>
              <a:t>Chromaffin</a:t>
            </a:r>
            <a:r>
              <a:rPr lang="en-US"/>
              <a:t> (+) tumors originated in the adrenal medulla. They may produce catecholamines such as epinephrine and/or norepinephrine predisposing to cardiovascular disease and other complications.</a:t>
            </a:r>
          </a:p>
          <a:p>
            <a:pPr eaLnBrk="1" hangingPunct="1"/>
            <a:endParaRPr lang="en-US"/>
          </a:p>
        </p:txBody>
      </p:sp>
      <p:sp>
        <p:nvSpPr>
          <p:cNvPr id="7172" name="Text Box 4"/>
          <p:cNvSpPr txBox="1">
            <a:spLocks noChangeArrowheads="1"/>
          </p:cNvSpPr>
          <p:nvPr/>
        </p:nvSpPr>
        <p:spPr bwMode="auto">
          <a:xfrm>
            <a:off x="7829550" y="6437313"/>
            <a:ext cx="1207382" cy="369332"/>
          </a:xfrm>
          <a:prstGeom prst="rect">
            <a:avLst/>
          </a:prstGeom>
          <a:noFill/>
          <a:ln w="9525">
            <a:noFill/>
            <a:miter lim="800000"/>
            <a:headEnd/>
            <a:tailEnd/>
          </a:ln>
        </p:spPr>
        <p:txBody>
          <a:bodyPr wrap="none">
            <a:spAutoFit/>
          </a:bodyPr>
          <a:lstStyle/>
          <a:p>
            <a:r>
              <a:rPr lang="en-US" dirty="0"/>
              <a:t>WHO 2017</a:t>
            </a:r>
          </a:p>
        </p:txBody>
      </p:sp>
      <p:cxnSp>
        <p:nvCxnSpPr>
          <p:cNvPr id="5" name="Straight Connector 4"/>
          <p:cNvCxnSpPr/>
          <p:nvPr/>
        </p:nvCxnSpPr>
        <p:spPr>
          <a:xfrm>
            <a:off x="0" y="12954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GetAttachment"/>
          <p:cNvPicPr>
            <a:picLocks noChangeAspect="1" noChangeArrowheads="1"/>
          </p:cNvPicPr>
          <p:nvPr/>
        </p:nvPicPr>
        <p:blipFill>
          <a:blip r:embed="rId3" cstate="print"/>
          <a:srcRect/>
          <a:stretch>
            <a:fillRect/>
          </a:stretch>
        </p:blipFill>
        <p:spPr bwMode="auto">
          <a:xfrm>
            <a:off x="1143000" y="76200"/>
            <a:ext cx="6781800" cy="6781800"/>
          </a:xfrm>
          <a:prstGeom prst="rect">
            <a:avLst/>
          </a:prstGeom>
          <a:noFill/>
          <a:ln w="38100">
            <a:solidFill>
              <a:schemeClr val="bg1"/>
            </a:solidFill>
            <a:miter lim="800000"/>
            <a:headEnd/>
            <a:tailEnd/>
          </a:ln>
        </p:spPr>
      </p:pic>
    </p:spTree>
  </p:cSld>
  <p:clrMapOvr>
    <a:masterClrMapping/>
  </p:clrMapOvr>
  <p:transition advTm="1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457200" y="152400"/>
            <a:ext cx="8229600" cy="1143000"/>
          </a:xfrm>
        </p:spPr>
        <p:txBody>
          <a:bodyPr/>
          <a:lstStyle/>
          <a:p>
            <a:pPr eaLnBrk="1" hangingPunct="1"/>
            <a:r>
              <a:rPr lang="en-US" dirty="0"/>
              <a:t>Paragangliomas</a:t>
            </a:r>
          </a:p>
        </p:txBody>
      </p:sp>
      <p:sp>
        <p:nvSpPr>
          <p:cNvPr id="8195" name="Rectangle 3"/>
          <p:cNvSpPr>
            <a:spLocks noGrp="1" noChangeArrowheads="1"/>
          </p:cNvSpPr>
          <p:nvPr>
            <p:ph idx="4294967295"/>
          </p:nvPr>
        </p:nvSpPr>
        <p:spPr>
          <a:xfrm>
            <a:off x="457200" y="1371600"/>
            <a:ext cx="8229600" cy="4068763"/>
          </a:xfrm>
        </p:spPr>
        <p:txBody>
          <a:bodyPr>
            <a:normAutofit fontScale="85000" lnSpcReduction="10000"/>
          </a:bodyPr>
          <a:lstStyle/>
          <a:p>
            <a:pPr eaLnBrk="1" hangingPunct="1"/>
            <a:endParaRPr lang="en-US" sz="3000" dirty="0">
              <a:solidFill>
                <a:srgbClr val="FFFF00"/>
              </a:solidFill>
            </a:endParaRPr>
          </a:p>
          <a:p>
            <a:pPr eaLnBrk="1" hangingPunct="1"/>
            <a:r>
              <a:rPr lang="en-US" sz="3000" dirty="0">
                <a:solidFill>
                  <a:srgbClr val="FFFF00"/>
                </a:solidFill>
              </a:rPr>
              <a:t>Paragangliomas</a:t>
            </a:r>
            <a:r>
              <a:rPr lang="en-US" sz="3000" dirty="0"/>
              <a:t> are tumors that arise from extra-adrenal </a:t>
            </a:r>
            <a:r>
              <a:rPr lang="en-US" sz="3000" dirty="0" err="1"/>
              <a:t>chromaffin</a:t>
            </a:r>
            <a:r>
              <a:rPr lang="en-US" sz="3000" dirty="0"/>
              <a:t> cells and can originate either in the parasympathetic or sympathetic ganglia.</a:t>
            </a:r>
          </a:p>
          <a:p>
            <a:pPr eaLnBrk="1" hangingPunct="1">
              <a:buFont typeface="Wingdings" pitchFamily="2" charset="2"/>
              <a:buNone/>
            </a:pPr>
            <a:endParaRPr lang="en-US" sz="1900" dirty="0"/>
          </a:p>
          <a:p>
            <a:pPr lvl="1" eaLnBrk="1" hangingPunct="1"/>
            <a:r>
              <a:rPr lang="en-US" sz="2600" dirty="0">
                <a:solidFill>
                  <a:srgbClr val="FFFF00"/>
                </a:solidFill>
              </a:rPr>
              <a:t>Parasympathetic</a:t>
            </a:r>
            <a:r>
              <a:rPr lang="en-US" sz="2600" dirty="0"/>
              <a:t>: </a:t>
            </a:r>
            <a:r>
              <a:rPr lang="en-US" sz="2600" dirty="0" err="1"/>
              <a:t>chemodectomas</a:t>
            </a:r>
            <a:r>
              <a:rPr lang="en-US" sz="2600" dirty="0"/>
              <a:t>, carotid body tumors, </a:t>
            </a:r>
            <a:r>
              <a:rPr lang="en-US" sz="2600" dirty="0" err="1"/>
              <a:t>glomus</a:t>
            </a:r>
            <a:r>
              <a:rPr lang="en-US" sz="2600" dirty="0"/>
              <a:t> jugular tumors, etc. </a:t>
            </a:r>
          </a:p>
          <a:p>
            <a:pPr lvl="1" eaLnBrk="1" hangingPunct="1"/>
            <a:endParaRPr lang="en-US" sz="2600" dirty="0"/>
          </a:p>
          <a:p>
            <a:pPr lvl="1" eaLnBrk="1" hangingPunct="1"/>
            <a:r>
              <a:rPr lang="en-US" sz="2600" dirty="0">
                <a:solidFill>
                  <a:srgbClr val="FFFF00"/>
                </a:solidFill>
              </a:rPr>
              <a:t>Sympathetic</a:t>
            </a:r>
            <a:r>
              <a:rPr lang="en-US" sz="2600" dirty="0"/>
              <a:t>: thoracic, abdominal, and pelvic tumors. They may produce </a:t>
            </a:r>
            <a:r>
              <a:rPr lang="en-US" sz="2600" dirty="0" err="1"/>
              <a:t>norepinephrine</a:t>
            </a:r>
            <a:r>
              <a:rPr lang="en-US" sz="2600" dirty="0"/>
              <a:t> and/or dopamine predisposing to cardiovascular disease and other endocrine complications </a:t>
            </a:r>
          </a:p>
          <a:p>
            <a:pPr eaLnBrk="1" hangingPunct="1">
              <a:buFont typeface="Wingdings" pitchFamily="2" charset="2"/>
              <a:buNone/>
            </a:pPr>
            <a:endParaRPr lang="en-US" sz="3000" dirty="0"/>
          </a:p>
          <a:p>
            <a:pPr eaLnBrk="1" hangingPunct="1"/>
            <a:endParaRPr lang="en-US" sz="3000" dirty="0"/>
          </a:p>
        </p:txBody>
      </p:sp>
      <p:sp>
        <p:nvSpPr>
          <p:cNvPr id="8196" name="Text Box 4"/>
          <p:cNvSpPr txBox="1">
            <a:spLocks noChangeArrowheads="1"/>
          </p:cNvSpPr>
          <p:nvPr/>
        </p:nvSpPr>
        <p:spPr bwMode="auto">
          <a:xfrm>
            <a:off x="7829550" y="6437313"/>
            <a:ext cx="1207382" cy="369332"/>
          </a:xfrm>
          <a:prstGeom prst="rect">
            <a:avLst/>
          </a:prstGeom>
          <a:noFill/>
          <a:ln w="9525">
            <a:noFill/>
            <a:miter lim="800000"/>
            <a:headEnd/>
            <a:tailEnd/>
          </a:ln>
        </p:spPr>
        <p:txBody>
          <a:bodyPr wrap="none">
            <a:spAutoFit/>
          </a:bodyPr>
          <a:lstStyle/>
          <a:p>
            <a:r>
              <a:rPr lang="en-US" dirty="0"/>
              <a:t>WHO 2017</a:t>
            </a:r>
          </a:p>
        </p:txBody>
      </p:sp>
      <p:cxnSp>
        <p:nvCxnSpPr>
          <p:cNvPr id="5" name="Straight Connector 4"/>
          <p:cNvCxnSpPr/>
          <p:nvPr/>
        </p:nvCxnSpPr>
        <p:spPr>
          <a:xfrm>
            <a:off x="0" y="12954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3" cstate="print"/>
          <a:srcRect/>
          <a:stretch>
            <a:fillRect/>
          </a:stretch>
        </p:blipFill>
        <p:spPr bwMode="auto">
          <a:xfrm>
            <a:off x="-1495425" y="-261938"/>
            <a:ext cx="12134850" cy="7381876"/>
          </a:xfrm>
          <a:prstGeom prst="rect">
            <a:avLst/>
          </a:prstGeom>
          <a:noFill/>
          <a:ln w="9525">
            <a:noFill/>
            <a:miter lim="800000"/>
            <a:headEnd/>
            <a:tailEnd/>
          </a:ln>
        </p:spPr>
      </p:pic>
      <p:sp>
        <p:nvSpPr>
          <p:cNvPr id="31746" name="Rectangle 5"/>
          <p:cNvSpPr>
            <a:spLocks noChangeArrowheads="1"/>
          </p:cNvSpPr>
          <p:nvPr/>
        </p:nvSpPr>
        <p:spPr bwMode="auto">
          <a:xfrm>
            <a:off x="-1447800" y="-228600"/>
            <a:ext cx="1981200" cy="7315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747" name="Rectangle 6"/>
          <p:cNvSpPr>
            <a:spLocks noChangeArrowheads="1"/>
          </p:cNvSpPr>
          <p:nvPr/>
        </p:nvSpPr>
        <p:spPr bwMode="auto">
          <a:xfrm>
            <a:off x="8763000" y="-228600"/>
            <a:ext cx="1981200" cy="73152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Clinical manifestations</a:t>
            </a:r>
          </a:p>
        </p:txBody>
      </p:sp>
      <p:graphicFrame>
        <p:nvGraphicFramePr>
          <p:cNvPr id="4" name="Content Placeholder 3"/>
          <p:cNvGraphicFramePr>
            <a:graphicFrameLocks noGrp="1"/>
          </p:cNvGraphicFramePr>
          <p:nvPr>
            <p:ph idx="1"/>
          </p:nvPr>
        </p:nvGraphicFramePr>
        <p:xfrm>
          <a:off x="457200" y="1447800"/>
          <a:ext cx="8229600" cy="482092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a:t>Symptom</a:t>
                      </a:r>
                    </a:p>
                  </a:txBody>
                  <a:tcPr/>
                </a:tc>
                <a:tc>
                  <a:txBody>
                    <a:bodyPr/>
                    <a:lstStyle/>
                    <a:p>
                      <a:pPr algn="ctr"/>
                      <a:r>
                        <a:rPr lang="en-US" dirty="0"/>
                        <a:t>Frequency %</a:t>
                      </a:r>
                    </a:p>
                  </a:txBody>
                  <a:tcPr/>
                </a:tc>
                <a:extLst>
                  <a:ext uri="{0D108BD9-81ED-4DB2-BD59-A6C34878D82A}">
                    <a16:rowId xmlns:a16="http://schemas.microsoft.com/office/drawing/2014/main" val="10000"/>
                  </a:ext>
                </a:extLst>
              </a:tr>
              <a:tr h="370840">
                <a:tc>
                  <a:txBody>
                    <a:bodyPr/>
                    <a:lstStyle/>
                    <a:p>
                      <a:pPr algn="ctr"/>
                      <a:r>
                        <a:rPr lang="en-US" b="1" dirty="0"/>
                        <a:t>Headaches</a:t>
                      </a:r>
                    </a:p>
                  </a:txBody>
                  <a:tcPr/>
                </a:tc>
                <a:tc>
                  <a:txBody>
                    <a:bodyPr/>
                    <a:lstStyle/>
                    <a:p>
                      <a:pPr algn="ctr"/>
                      <a:r>
                        <a:rPr lang="en-US" b="1" dirty="0"/>
                        <a:t>60-90</a:t>
                      </a:r>
                    </a:p>
                  </a:txBody>
                  <a:tcPr/>
                </a:tc>
                <a:extLst>
                  <a:ext uri="{0D108BD9-81ED-4DB2-BD59-A6C34878D82A}">
                    <a16:rowId xmlns:a16="http://schemas.microsoft.com/office/drawing/2014/main" val="10001"/>
                  </a:ext>
                </a:extLst>
              </a:tr>
              <a:tr h="370840">
                <a:tc>
                  <a:txBody>
                    <a:bodyPr/>
                    <a:lstStyle/>
                    <a:p>
                      <a:pPr algn="ctr"/>
                      <a:r>
                        <a:rPr lang="en-US" b="1" dirty="0"/>
                        <a:t>Palpitations</a:t>
                      </a:r>
                    </a:p>
                  </a:txBody>
                  <a:tcPr/>
                </a:tc>
                <a:tc>
                  <a:txBody>
                    <a:bodyPr/>
                    <a:lstStyle/>
                    <a:p>
                      <a:pPr algn="ctr"/>
                      <a:r>
                        <a:rPr lang="en-US" b="1" dirty="0"/>
                        <a:t>50-70</a:t>
                      </a:r>
                    </a:p>
                  </a:txBody>
                  <a:tcPr/>
                </a:tc>
                <a:extLst>
                  <a:ext uri="{0D108BD9-81ED-4DB2-BD59-A6C34878D82A}">
                    <a16:rowId xmlns:a16="http://schemas.microsoft.com/office/drawing/2014/main" val="10002"/>
                  </a:ext>
                </a:extLst>
              </a:tr>
              <a:tr h="370840">
                <a:tc>
                  <a:txBody>
                    <a:bodyPr/>
                    <a:lstStyle/>
                    <a:p>
                      <a:pPr algn="ctr"/>
                      <a:r>
                        <a:rPr lang="en-US" b="1" dirty="0"/>
                        <a:t>Diaphoresis</a:t>
                      </a:r>
                    </a:p>
                  </a:txBody>
                  <a:tcPr/>
                </a:tc>
                <a:tc>
                  <a:txBody>
                    <a:bodyPr/>
                    <a:lstStyle/>
                    <a:p>
                      <a:pPr algn="ctr"/>
                      <a:r>
                        <a:rPr lang="en-US" b="1" dirty="0"/>
                        <a:t>55-75</a:t>
                      </a:r>
                    </a:p>
                  </a:txBody>
                  <a:tcPr/>
                </a:tc>
                <a:extLst>
                  <a:ext uri="{0D108BD9-81ED-4DB2-BD59-A6C34878D82A}">
                    <a16:rowId xmlns:a16="http://schemas.microsoft.com/office/drawing/2014/main" val="10003"/>
                  </a:ext>
                </a:extLst>
              </a:tr>
              <a:tr h="370840">
                <a:tc>
                  <a:txBody>
                    <a:bodyPr/>
                    <a:lstStyle/>
                    <a:p>
                      <a:pPr algn="ctr"/>
                      <a:r>
                        <a:rPr lang="en-US" b="1" dirty="0"/>
                        <a:t>Pallor</a:t>
                      </a:r>
                    </a:p>
                  </a:txBody>
                  <a:tcPr/>
                </a:tc>
                <a:tc>
                  <a:txBody>
                    <a:bodyPr/>
                    <a:lstStyle/>
                    <a:p>
                      <a:pPr algn="ctr"/>
                      <a:r>
                        <a:rPr lang="en-US" b="1" dirty="0"/>
                        <a:t>40-45</a:t>
                      </a:r>
                    </a:p>
                  </a:txBody>
                  <a:tcPr/>
                </a:tc>
                <a:extLst>
                  <a:ext uri="{0D108BD9-81ED-4DB2-BD59-A6C34878D82A}">
                    <a16:rowId xmlns:a16="http://schemas.microsoft.com/office/drawing/2014/main" val="10004"/>
                  </a:ext>
                </a:extLst>
              </a:tr>
              <a:tr h="370840">
                <a:tc>
                  <a:txBody>
                    <a:bodyPr/>
                    <a:lstStyle/>
                    <a:p>
                      <a:pPr algn="ctr"/>
                      <a:r>
                        <a:rPr lang="en-US" b="1" dirty="0"/>
                        <a:t>Nausea</a:t>
                      </a:r>
                    </a:p>
                  </a:txBody>
                  <a:tcPr/>
                </a:tc>
                <a:tc>
                  <a:txBody>
                    <a:bodyPr/>
                    <a:lstStyle/>
                    <a:p>
                      <a:pPr algn="ctr"/>
                      <a:r>
                        <a:rPr lang="en-US" b="1" dirty="0"/>
                        <a:t>20-40</a:t>
                      </a:r>
                    </a:p>
                  </a:txBody>
                  <a:tcPr/>
                </a:tc>
                <a:extLst>
                  <a:ext uri="{0D108BD9-81ED-4DB2-BD59-A6C34878D82A}">
                    <a16:rowId xmlns:a16="http://schemas.microsoft.com/office/drawing/2014/main" val="10005"/>
                  </a:ext>
                </a:extLst>
              </a:tr>
              <a:tr h="370840">
                <a:tc>
                  <a:txBody>
                    <a:bodyPr/>
                    <a:lstStyle/>
                    <a:p>
                      <a:pPr algn="ctr"/>
                      <a:r>
                        <a:rPr lang="en-US" b="1" dirty="0"/>
                        <a:t>Weight loss</a:t>
                      </a:r>
                    </a:p>
                  </a:txBody>
                  <a:tcPr/>
                </a:tc>
                <a:tc>
                  <a:txBody>
                    <a:bodyPr/>
                    <a:lstStyle/>
                    <a:p>
                      <a:pPr algn="ctr"/>
                      <a:r>
                        <a:rPr lang="en-US" b="1" dirty="0"/>
                        <a:t>10-20</a:t>
                      </a:r>
                    </a:p>
                  </a:txBody>
                  <a:tcPr/>
                </a:tc>
                <a:extLst>
                  <a:ext uri="{0D108BD9-81ED-4DB2-BD59-A6C34878D82A}">
                    <a16:rowId xmlns:a16="http://schemas.microsoft.com/office/drawing/2014/main" val="10006"/>
                  </a:ext>
                </a:extLst>
              </a:tr>
              <a:tr h="370840">
                <a:tc>
                  <a:txBody>
                    <a:bodyPr/>
                    <a:lstStyle/>
                    <a:p>
                      <a:pPr algn="ctr"/>
                      <a:r>
                        <a:rPr lang="en-US" b="1" dirty="0"/>
                        <a:t>Flushing</a:t>
                      </a:r>
                    </a:p>
                  </a:txBody>
                  <a:tcPr/>
                </a:tc>
                <a:tc>
                  <a:txBody>
                    <a:bodyPr/>
                    <a:lstStyle/>
                    <a:p>
                      <a:pPr algn="ctr"/>
                      <a:r>
                        <a:rPr lang="en-US" b="1" dirty="0"/>
                        <a:t>20-40</a:t>
                      </a:r>
                    </a:p>
                  </a:txBody>
                  <a:tcPr/>
                </a:tc>
                <a:extLst>
                  <a:ext uri="{0D108BD9-81ED-4DB2-BD59-A6C34878D82A}">
                    <a16:rowId xmlns:a16="http://schemas.microsoft.com/office/drawing/2014/main" val="10007"/>
                  </a:ext>
                </a:extLst>
              </a:tr>
              <a:tr h="370840">
                <a:tc>
                  <a:txBody>
                    <a:bodyPr/>
                    <a:lstStyle/>
                    <a:p>
                      <a:pPr algn="ctr"/>
                      <a:r>
                        <a:rPr lang="en-US" b="1" dirty="0"/>
                        <a:t>Fatigue</a:t>
                      </a:r>
                    </a:p>
                  </a:txBody>
                  <a:tcPr/>
                </a:tc>
                <a:tc>
                  <a:txBody>
                    <a:bodyPr/>
                    <a:lstStyle/>
                    <a:p>
                      <a:pPr algn="ctr"/>
                      <a:r>
                        <a:rPr lang="en-US" b="1" dirty="0"/>
                        <a:t>20-40</a:t>
                      </a:r>
                    </a:p>
                  </a:txBody>
                  <a:tcPr/>
                </a:tc>
                <a:extLst>
                  <a:ext uri="{0D108BD9-81ED-4DB2-BD59-A6C34878D82A}">
                    <a16:rowId xmlns:a16="http://schemas.microsoft.com/office/drawing/2014/main" val="10008"/>
                  </a:ext>
                </a:extLst>
              </a:tr>
              <a:tr h="370840">
                <a:tc>
                  <a:txBody>
                    <a:bodyPr/>
                    <a:lstStyle/>
                    <a:p>
                      <a:pPr algn="ctr"/>
                      <a:r>
                        <a:rPr lang="en-US" b="1" dirty="0"/>
                        <a:t>Anxiety – Panic attacks</a:t>
                      </a:r>
                    </a:p>
                  </a:txBody>
                  <a:tcPr/>
                </a:tc>
                <a:tc>
                  <a:txBody>
                    <a:bodyPr/>
                    <a:lstStyle/>
                    <a:p>
                      <a:pPr algn="ctr"/>
                      <a:r>
                        <a:rPr lang="en-US" b="1" dirty="0"/>
                        <a:t>25-40</a:t>
                      </a:r>
                    </a:p>
                  </a:txBody>
                  <a:tcPr/>
                </a:tc>
                <a:extLst>
                  <a:ext uri="{0D108BD9-81ED-4DB2-BD59-A6C34878D82A}">
                    <a16:rowId xmlns:a16="http://schemas.microsoft.com/office/drawing/2014/main" val="10009"/>
                  </a:ext>
                </a:extLst>
              </a:tr>
              <a:tr h="370840">
                <a:tc>
                  <a:txBody>
                    <a:bodyPr/>
                    <a:lstStyle/>
                    <a:p>
                      <a:pPr algn="ctr"/>
                      <a:r>
                        <a:rPr lang="en-US" b="1" dirty="0"/>
                        <a:t>Sustained</a:t>
                      </a:r>
                      <a:r>
                        <a:rPr lang="en-US" b="1" baseline="0" dirty="0"/>
                        <a:t> hypertension</a:t>
                      </a:r>
                      <a:endParaRPr lang="en-US" b="1" dirty="0"/>
                    </a:p>
                  </a:txBody>
                  <a:tcPr/>
                </a:tc>
                <a:tc>
                  <a:txBody>
                    <a:bodyPr/>
                    <a:lstStyle/>
                    <a:p>
                      <a:pPr algn="ctr"/>
                      <a:r>
                        <a:rPr lang="en-US" b="1" dirty="0"/>
                        <a:t>50-60</a:t>
                      </a:r>
                    </a:p>
                  </a:txBody>
                  <a:tcPr/>
                </a:tc>
                <a:extLst>
                  <a:ext uri="{0D108BD9-81ED-4DB2-BD59-A6C34878D82A}">
                    <a16:rowId xmlns:a16="http://schemas.microsoft.com/office/drawing/2014/main" val="10010"/>
                  </a:ext>
                </a:extLst>
              </a:tr>
              <a:tr h="370840">
                <a:tc>
                  <a:txBody>
                    <a:bodyPr/>
                    <a:lstStyle/>
                    <a:p>
                      <a:pPr algn="ctr"/>
                      <a:r>
                        <a:rPr lang="en-US" b="1" dirty="0"/>
                        <a:t>Paroxysmal hypertension</a:t>
                      </a:r>
                    </a:p>
                  </a:txBody>
                  <a:tcPr/>
                </a:tc>
                <a:tc>
                  <a:txBody>
                    <a:bodyPr/>
                    <a:lstStyle/>
                    <a:p>
                      <a:pPr algn="ctr"/>
                      <a:r>
                        <a:rPr lang="en-US" b="1" dirty="0"/>
                        <a:t>30</a:t>
                      </a:r>
                    </a:p>
                  </a:txBody>
                  <a:tcPr/>
                </a:tc>
                <a:extLst>
                  <a:ext uri="{0D108BD9-81ED-4DB2-BD59-A6C34878D82A}">
                    <a16:rowId xmlns:a16="http://schemas.microsoft.com/office/drawing/2014/main" val="10011"/>
                  </a:ext>
                </a:extLst>
              </a:tr>
              <a:tr h="370840">
                <a:tc>
                  <a:txBody>
                    <a:bodyPr/>
                    <a:lstStyle/>
                    <a:p>
                      <a:pPr algn="ctr"/>
                      <a:r>
                        <a:rPr lang="en-US" b="1" dirty="0"/>
                        <a:t>Orthostatic hypotension</a:t>
                      </a:r>
                    </a:p>
                  </a:txBody>
                  <a:tcPr/>
                </a:tc>
                <a:tc>
                  <a:txBody>
                    <a:bodyPr/>
                    <a:lstStyle/>
                    <a:p>
                      <a:pPr algn="ctr"/>
                      <a:r>
                        <a:rPr lang="en-US" b="1" dirty="0"/>
                        <a:t>10-50</a:t>
                      </a:r>
                    </a:p>
                  </a:txBody>
                  <a:tcPr/>
                </a:tc>
                <a:extLst>
                  <a:ext uri="{0D108BD9-81ED-4DB2-BD59-A6C34878D82A}">
                    <a16:rowId xmlns:a16="http://schemas.microsoft.com/office/drawing/2014/main" val="10012"/>
                  </a:ext>
                </a:extLst>
              </a:tr>
            </a:tbl>
          </a:graphicData>
        </a:graphic>
      </p:graphicFrame>
      <p:sp>
        <p:nvSpPr>
          <p:cNvPr id="5" name="TextBox 4"/>
          <p:cNvSpPr txBox="1"/>
          <p:nvPr/>
        </p:nvSpPr>
        <p:spPr>
          <a:xfrm>
            <a:off x="7543800" y="6705600"/>
            <a:ext cx="184731" cy="369332"/>
          </a:xfrm>
          <a:prstGeom prst="rect">
            <a:avLst/>
          </a:prstGeom>
          <a:noFill/>
        </p:spPr>
        <p:txBody>
          <a:bodyPr wrap="none" rtlCol="0">
            <a:spAutoFit/>
          </a:bodyPr>
          <a:lstStyle/>
          <a:p>
            <a:endParaRPr lang="en-US" dirty="0"/>
          </a:p>
        </p:txBody>
      </p:sp>
      <p:cxnSp>
        <p:nvCxnSpPr>
          <p:cNvPr id="6" name="Straight Connector 5"/>
          <p:cNvCxnSpPr/>
          <p:nvPr/>
        </p:nvCxnSpPr>
        <p:spPr>
          <a:xfrm>
            <a:off x="0" y="1066800"/>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6400800"/>
            <a:ext cx="2173608" cy="369332"/>
          </a:xfrm>
          <a:prstGeom prst="rect">
            <a:avLst/>
          </a:prstGeom>
          <a:noFill/>
        </p:spPr>
        <p:txBody>
          <a:bodyPr wrap="none" rtlCol="0">
            <a:spAutoFit/>
          </a:bodyPr>
          <a:lstStyle/>
          <a:p>
            <a:r>
              <a:rPr lang="en-US" dirty="0"/>
              <a:t>Lenders, Lancet 2005</a:t>
            </a:r>
          </a:p>
        </p:txBody>
      </p:sp>
      <p:sp>
        <p:nvSpPr>
          <p:cNvPr id="8" name="Oval 7"/>
          <p:cNvSpPr/>
          <p:nvPr/>
        </p:nvSpPr>
        <p:spPr>
          <a:xfrm>
            <a:off x="5943600" y="1752600"/>
            <a:ext cx="1295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9800" y="5105400"/>
            <a:ext cx="1295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1082</Words>
  <Application>Microsoft Office PowerPoint</Application>
  <PresentationFormat>On-screen Show (4:3)</PresentationFormat>
  <Paragraphs>264</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Garamond</vt:lpstr>
      <vt:lpstr>Tahoma</vt:lpstr>
      <vt:lpstr>Wingdings</vt:lpstr>
      <vt:lpstr>Office Theme</vt:lpstr>
      <vt:lpstr>Pheochromocytoma and Paraganglioma</vt:lpstr>
      <vt:lpstr>Outline</vt:lpstr>
      <vt:lpstr>PowerPoint Presentation</vt:lpstr>
      <vt:lpstr>PowerPoint Presentation</vt:lpstr>
      <vt:lpstr>Pheochromocytomas</vt:lpstr>
      <vt:lpstr>PowerPoint Presentation</vt:lpstr>
      <vt:lpstr>Paragangliomas</vt:lpstr>
      <vt:lpstr>PowerPoint Presentation</vt:lpstr>
      <vt:lpstr>Clinical manifestations</vt:lpstr>
      <vt:lpstr>Prevention of complications</vt:lpstr>
      <vt:lpstr>PowerPoint Presentation</vt:lpstr>
      <vt:lpstr>Surgery may provoke a release of catecholamines</vt:lpstr>
      <vt:lpstr>PowerPoint Presentation</vt:lpstr>
      <vt:lpstr>Impact of alpha-blockage on surgical outcome</vt:lpstr>
      <vt:lpstr>How to choose the alpha-blocker?</vt:lpstr>
      <vt:lpstr>PowerPoint Presentation</vt:lpstr>
      <vt:lpstr>Beta-blockers</vt:lpstr>
      <vt:lpstr>Calcium Channel Blockers, ACE inhibitors, Angiotensin Receptor Blockers</vt:lpstr>
      <vt:lpstr>Metyrosine</vt:lpstr>
      <vt:lpstr>How long it takes to prepare someone for surgery?</vt:lpstr>
      <vt:lpstr>Gastrointestinal complications</vt:lpstr>
      <vt:lpstr>Case</vt:lpstr>
      <vt:lpstr> Case</vt:lpstr>
      <vt:lpstr>Severity of constipation</vt:lpstr>
      <vt:lpstr>Constipation</vt:lpstr>
      <vt:lpstr>Treatment</vt:lpstr>
      <vt:lpstr>PowerPoint Presentation</vt:lpstr>
      <vt:lpstr>Patients’ tasks</vt:lpstr>
      <vt:lpstr>Conclusions</vt:lpstr>
      <vt:lpstr>PowerPoint Presentation</vt:lpstr>
      <vt:lpstr>Most serious problems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Pheochromocytoma and Paraganglioma</dc:title>
  <dc:creator>CJimenez</dc:creator>
  <cp:lastModifiedBy>stephanie alband</cp:lastModifiedBy>
  <cp:revision>8</cp:revision>
  <dcterms:created xsi:type="dcterms:W3CDTF">2020-07-26T22:46:07Z</dcterms:created>
  <dcterms:modified xsi:type="dcterms:W3CDTF">2020-07-29T20:29:28Z</dcterms:modified>
</cp:coreProperties>
</file>